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3" r:id="rId2"/>
    <p:sldMasterId id="2147483686" r:id="rId3"/>
    <p:sldMasterId id="2147483657" r:id="rId4"/>
    <p:sldMasterId id="2147483659" r:id="rId5"/>
    <p:sldMasterId id="2147483653" r:id="rId6"/>
  </p:sldMasterIdLst>
  <p:notesMasterIdLst>
    <p:notesMasterId r:id="rId8"/>
  </p:notesMasterIdLst>
  <p:handoutMasterIdLst>
    <p:handoutMasterId r:id="rId9"/>
  </p:handoutMasterIdLst>
  <p:sldIdLst>
    <p:sldId id="256" r:id="rId7"/>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FF3399"/>
    <a:srgbClr val="339933"/>
    <a:srgbClr val="0000FF"/>
    <a:srgbClr val="FFFF00"/>
    <a:srgbClr val="FF9900"/>
    <a:srgbClr val="CC00FF"/>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868" autoAdjust="0"/>
    <p:restoredTop sz="94662" autoAdjust="0"/>
  </p:normalViewPr>
  <p:slideViewPr>
    <p:cSldViewPr snapToGrid="0" snapToObjects="1" showGuides="1">
      <p:cViewPr varScale="1">
        <p:scale>
          <a:sx n="23" d="100"/>
          <a:sy n="23" d="100"/>
        </p:scale>
        <p:origin x="2034" y="24"/>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3" d="100"/>
          <a:sy n="73" d="100"/>
        </p:scale>
        <p:origin x="356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7/22/2019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8659475" y="4740275"/>
            <a:ext cx="22220238" cy="2339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08DC2D-B844-0441-81EA-F834AC9C498F}"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73ABC-4D63-9546-A1A8-8B031B90EA23}" type="slidenum">
              <a:rPr lang="en-US" smtClean="0"/>
              <a:t>‹#›</a:t>
            </a:fld>
            <a:endParaRPr lang="en-US"/>
          </a:p>
        </p:txBody>
      </p:sp>
    </p:spTree>
    <p:extLst>
      <p:ext uri="{BB962C8B-B14F-4D97-AF65-F5344CB8AC3E}">
        <p14:creationId xmlns:p14="http://schemas.microsoft.com/office/powerpoint/2010/main" val="150505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08DC2D-B844-0441-81EA-F834AC9C498F}"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73ABC-4D63-9546-A1A8-8B031B90EA23}" type="slidenum">
              <a:rPr lang="en-US" smtClean="0"/>
              <a:t>‹#›</a:t>
            </a:fld>
            <a:endParaRPr lang="en-US"/>
          </a:p>
        </p:txBody>
      </p:sp>
    </p:spTree>
    <p:extLst>
      <p:ext uri="{BB962C8B-B14F-4D97-AF65-F5344CB8AC3E}">
        <p14:creationId xmlns:p14="http://schemas.microsoft.com/office/powerpoint/2010/main" val="314734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10275" y="1752600"/>
            <a:ext cx="9463088" cy="27897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838" y="1752600"/>
            <a:ext cx="28240037" cy="27897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08DC2D-B844-0441-81EA-F834AC9C498F}"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73ABC-4D63-9546-A1A8-8B031B90EA23}" type="slidenum">
              <a:rPr lang="en-US" smtClean="0"/>
              <a:t>‹#›</a:t>
            </a:fld>
            <a:endParaRPr lang="en-US"/>
          </a:p>
        </p:txBody>
      </p:sp>
    </p:spTree>
    <p:extLst>
      <p:ext uri="{BB962C8B-B14F-4D97-AF65-F5344CB8AC3E}">
        <p14:creationId xmlns:p14="http://schemas.microsoft.com/office/powerpoint/2010/main" val="498149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8DC2D-B844-0441-81EA-F834AC9C498F}" type="datetimeFigureOut">
              <a:rPr lang="en-US" smtClean="0"/>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73ABC-4D63-9546-A1A8-8B031B90EA23}" type="slidenum">
              <a:rPr lang="en-US" smtClean="0"/>
              <a:t>‹#›</a:t>
            </a:fld>
            <a:endParaRPr lang="en-US"/>
          </a:p>
        </p:txBody>
      </p:sp>
    </p:spTree>
    <p:extLst>
      <p:ext uri="{BB962C8B-B14F-4D97-AF65-F5344CB8AC3E}">
        <p14:creationId xmlns:p14="http://schemas.microsoft.com/office/powerpoint/2010/main" val="1504314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975"/>
            <a:ext cx="32918400" cy="114601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5486400" y="17289463"/>
            <a:ext cx="32918400" cy="7948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938C0A-E7DA-7042-91E9-3799D4894ACF}"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A95D1-0C8C-1843-AF53-1788A2E4EBDD}" type="slidenum">
              <a:rPr lang="en-US" smtClean="0"/>
              <a:t>‹#›</a:t>
            </a:fld>
            <a:endParaRPr lang="en-US"/>
          </a:p>
        </p:txBody>
      </p:sp>
    </p:spTree>
    <p:extLst>
      <p:ext uri="{BB962C8B-B14F-4D97-AF65-F5344CB8AC3E}">
        <p14:creationId xmlns:p14="http://schemas.microsoft.com/office/powerpoint/2010/main" val="371559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38C0A-E7DA-7042-91E9-3799D4894ACF}"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A95D1-0C8C-1843-AF53-1788A2E4EBDD}" type="slidenum">
              <a:rPr lang="en-US" smtClean="0"/>
              <a:t>‹#›</a:t>
            </a:fld>
            <a:endParaRPr lang="en-US"/>
          </a:p>
        </p:txBody>
      </p:sp>
    </p:spTree>
    <p:extLst>
      <p:ext uri="{BB962C8B-B14F-4D97-AF65-F5344CB8AC3E}">
        <p14:creationId xmlns:p14="http://schemas.microsoft.com/office/powerpoint/2010/main" val="2060781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025" y="8207375"/>
            <a:ext cx="37857113" cy="1369218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994025" y="22029738"/>
            <a:ext cx="37857113" cy="72009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38C0A-E7DA-7042-91E9-3799D4894ACF}"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A95D1-0C8C-1843-AF53-1788A2E4EBDD}" type="slidenum">
              <a:rPr lang="en-US" smtClean="0"/>
              <a:t>‹#›</a:t>
            </a:fld>
            <a:endParaRPr lang="en-US"/>
          </a:p>
        </p:txBody>
      </p:sp>
    </p:spTree>
    <p:extLst>
      <p:ext uri="{BB962C8B-B14F-4D97-AF65-F5344CB8AC3E}">
        <p14:creationId xmlns:p14="http://schemas.microsoft.com/office/powerpoint/2010/main" val="938125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838" y="8763000"/>
            <a:ext cx="18851562" cy="2088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8763000"/>
            <a:ext cx="18851563" cy="2088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938C0A-E7DA-7042-91E9-3799D4894ACF}"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A95D1-0C8C-1843-AF53-1788A2E4EBDD}" type="slidenum">
              <a:rPr lang="en-US" smtClean="0"/>
              <a:t>‹#›</a:t>
            </a:fld>
            <a:endParaRPr lang="en-US"/>
          </a:p>
        </p:txBody>
      </p:sp>
    </p:spTree>
    <p:extLst>
      <p:ext uri="{BB962C8B-B14F-4D97-AF65-F5344CB8AC3E}">
        <p14:creationId xmlns:p14="http://schemas.microsoft.com/office/powerpoint/2010/main" val="258157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2600" y="1752600"/>
            <a:ext cx="37857113" cy="6362700"/>
          </a:xfrm>
        </p:spPr>
        <p:txBody>
          <a:bodyPr/>
          <a:lstStyle/>
          <a:p>
            <a:r>
              <a:rPr lang="en-US"/>
              <a:t>Click to edit Master title style</a:t>
            </a:r>
          </a:p>
        </p:txBody>
      </p:sp>
      <p:sp>
        <p:nvSpPr>
          <p:cNvPr id="3" name="Text Placeholder 2"/>
          <p:cNvSpPr>
            <a:spLocks noGrp="1"/>
          </p:cNvSpPr>
          <p:nvPr>
            <p:ph type="body" idx="1"/>
          </p:nvPr>
        </p:nvSpPr>
        <p:spPr>
          <a:xfrm>
            <a:off x="3022600" y="8069263"/>
            <a:ext cx="18568988"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22600" y="12023725"/>
            <a:ext cx="18568988"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20238" y="8069263"/>
            <a:ext cx="18659475"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20238" y="12023725"/>
            <a:ext cx="18659475"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938C0A-E7DA-7042-91E9-3799D4894ACF}" type="datetimeFigureOut">
              <a:rPr lang="en-US" smtClean="0"/>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A95D1-0C8C-1843-AF53-1788A2E4EBDD}" type="slidenum">
              <a:rPr lang="en-US" smtClean="0"/>
              <a:t>‹#›</a:t>
            </a:fld>
            <a:endParaRPr lang="en-US"/>
          </a:p>
        </p:txBody>
      </p:sp>
    </p:spTree>
    <p:extLst>
      <p:ext uri="{BB962C8B-B14F-4D97-AF65-F5344CB8AC3E}">
        <p14:creationId xmlns:p14="http://schemas.microsoft.com/office/powerpoint/2010/main" val="935816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938C0A-E7DA-7042-91E9-3799D4894ACF}" type="datetimeFigureOut">
              <a:rPr lang="en-US" smtClean="0"/>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A95D1-0C8C-1843-AF53-1788A2E4EBDD}" type="slidenum">
              <a:rPr lang="en-US" smtClean="0"/>
              <a:t>‹#›</a:t>
            </a:fld>
            <a:endParaRPr lang="en-US"/>
          </a:p>
        </p:txBody>
      </p:sp>
    </p:spTree>
    <p:extLst>
      <p:ext uri="{BB962C8B-B14F-4D97-AF65-F5344CB8AC3E}">
        <p14:creationId xmlns:p14="http://schemas.microsoft.com/office/powerpoint/2010/main" val="9309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975"/>
            <a:ext cx="32918400" cy="114601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5486400" y="17289463"/>
            <a:ext cx="32918400" cy="7948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08DC2D-B844-0441-81EA-F834AC9C498F}"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73ABC-4D63-9546-A1A8-8B031B90EA23}" type="slidenum">
              <a:rPr lang="en-US" smtClean="0"/>
              <a:t>‹#›</a:t>
            </a:fld>
            <a:endParaRPr lang="en-US"/>
          </a:p>
        </p:txBody>
      </p:sp>
    </p:spTree>
    <p:extLst>
      <p:ext uri="{BB962C8B-B14F-4D97-AF65-F5344CB8AC3E}">
        <p14:creationId xmlns:p14="http://schemas.microsoft.com/office/powerpoint/2010/main" val="1697785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38C0A-E7DA-7042-91E9-3799D4894ACF}" type="datetimeFigureOut">
              <a:rPr lang="en-US" smtClean="0"/>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0A95D1-0C8C-1843-AF53-1788A2E4EBDD}" type="slidenum">
              <a:rPr lang="en-US" smtClean="0"/>
              <a:t>‹#›</a:t>
            </a:fld>
            <a:endParaRPr lang="en-US"/>
          </a:p>
        </p:txBody>
      </p:sp>
    </p:spTree>
    <p:extLst>
      <p:ext uri="{BB962C8B-B14F-4D97-AF65-F5344CB8AC3E}">
        <p14:creationId xmlns:p14="http://schemas.microsoft.com/office/powerpoint/2010/main" val="1305805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8659475" y="4740275"/>
            <a:ext cx="22220238" cy="2339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38C0A-E7DA-7042-91E9-3799D4894ACF}"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A95D1-0C8C-1843-AF53-1788A2E4EBDD}" type="slidenum">
              <a:rPr lang="en-US" smtClean="0"/>
              <a:t>‹#›</a:t>
            </a:fld>
            <a:endParaRPr lang="en-US"/>
          </a:p>
        </p:txBody>
      </p:sp>
    </p:spTree>
    <p:extLst>
      <p:ext uri="{BB962C8B-B14F-4D97-AF65-F5344CB8AC3E}">
        <p14:creationId xmlns:p14="http://schemas.microsoft.com/office/powerpoint/2010/main" val="1541196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8659475" y="4740275"/>
            <a:ext cx="22220238" cy="2339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38C0A-E7DA-7042-91E9-3799D4894ACF}"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A95D1-0C8C-1843-AF53-1788A2E4EBDD}" type="slidenum">
              <a:rPr lang="en-US" smtClean="0"/>
              <a:t>‹#›</a:t>
            </a:fld>
            <a:endParaRPr lang="en-US"/>
          </a:p>
        </p:txBody>
      </p:sp>
    </p:spTree>
    <p:extLst>
      <p:ext uri="{BB962C8B-B14F-4D97-AF65-F5344CB8AC3E}">
        <p14:creationId xmlns:p14="http://schemas.microsoft.com/office/powerpoint/2010/main" val="2082317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38C0A-E7DA-7042-91E9-3799D4894ACF}"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A95D1-0C8C-1843-AF53-1788A2E4EBDD}" type="slidenum">
              <a:rPr lang="en-US" smtClean="0"/>
              <a:t>‹#›</a:t>
            </a:fld>
            <a:endParaRPr lang="en-US"/>
          </a:p>
        </p:txBody>
      </p:sp>
    </p:spTree>
    <p:extLst>
      <p:ext uri="{BB962C8B-B14F-4D97-AF65-F5344CB8AC3E}">
        <p14:creationId xmlns:p14="http://schemas.microsoft.com/office/powerpoint/2010/main" val="2113702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10275" y="1752600"/>
            <a:ext cx="9463088" cy="27897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838" y="1752600"/>
            <a:ext cx="28240037" cy="27897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38C0A-E7DA-7042-91E9-3799D4894ACF}"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A95D1-0C8C-1843-AF53-1788A2E4EBDD}" type="slidenum">
              <a:rPr lang="en-US" smtClean="0"/>
              <a:t>‹#›</a:t>
            </a:fld>
            <a:endParaRPr lang="en-US"/>
          </a:p>
        </p:txBody>
      </p:sp>
    </p:spTree>
    <p:extLst>
      <p:ext uri="{BB962C8B-B14F-4D97-AF65-F5344CB8AC3E}">
        <p14:creationId xmlns:p14="http://schemas.microsoft.com/office/powerpoint/2010/main" val="1324017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54276" y="6392717"/>
            <a:ext cx="13571534" cy="861752"/>
          </a:xfrm>
          <a:prstGeom prst="rect">
            <a:avLst/>
          </a:prstGeom>
          <a:noFill/>
          <a:ln>
            <a:noFill/>
          </a:ln>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a:ln>
            <a:noFill/>
          </a:ln>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Lesson Plan </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4272591" y="9899374"/>
            <a:ext cx="4134679" cy="477054"/>
          </a:xfrm>
          <a:prstGeom prst="rect">
            <a:avLst/>
          </a:prstGeom>
          <a:noFill/>
        </p:spPr>
        <p:txBody>
          <a:bodyPr wrap="square" rtlCol="0">
            <a:spAutoFit/>
          </a:bodyPr>
          <a:lstStyle/>
          <a:p>
            <a:endParaRPr lang="en-US" sz="2500" dirty="0">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17838" y="1752600"/>
            <a:ext cx="37855525" cy="63627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25493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975"/>
            <a:ext cx="32918400" cy="114601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5486400" y="17289463"/>
            <a:ext cx="32918400" cy="7948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D58988-BD39-FA45-AD8B-30EB7B3D7797}"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2353-3A62-C64A-B100-C6157D72C49C}" type="slidenum">
              <a:rPr lang="en-US" smtClean="0"/>
              <a:t>‹#›</a:t>
            </a:fld>
            <a:endParaRPr lang="en-US"/>
          </a:p>
        </p:txBody>
      </p:sp>
    </p:spTree>
    <p:extLst>
      <p:ext uri="{BB962C8B-B14F-4D97-AF65-F5344CB8AC3E}">
        <p14:creationId xmlns:p14="http://schemas.microsoft.com/office/powerpoint/2010/main" val="338764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58988-BD39-FA45-AD8B-30EB7B3D7797}"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2353-3A62-C64A-B100-C6157D72C49C}" type="slidenum">
              <a:rPr lang="en-US" smtClean="0"/>
              <a:t>‹#›</a:t>
            </a:fld>
            <a:endParaRPr lang="en-US"/>
          </a:p>
        </p:txBody>
      </p:sp>
    </p:spTree>
    <p:extLst>
      <p:ext uri="{BB962C8B-B14F-4D97-AF65-F5344CB8AC3E}">
        <p14:creationId xmlns:p14="http://schemas.microsoft.com/office/powerpoint/2010/main" val="638946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025" y="8207375"/>
            <a:ext cx="37857113" cy="1369218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994025" y="22029738"/>
            <a:ext cx="37857113" cy="72009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58988-BD39-FA45-AD8B-30EB7B3D7797}"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2353-3A62-C64A-B100-C6157D72C49C}" type="slidenum">
              <a:rPr lang="en-US" smtClean="0"/>
              <a:t>‹#›</a:t>
            </a:fld>
            <a:endParaRPr lang="en-US"/>
          </a:p>
        </p:txBody>
      </p:sp>
    </p:spTree>
    <p:extLst>
      <p:ext uri="{BB962C8B-B14F-4D97-AF65-F5344CB8AC3E}">
        <p14:creationId xmlns:p14="http://schemas.microsoft.com/office/powerpoint/2010/main" val="135075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08DC2D-B844-0441-81EA-F834AC9C498F}"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73ABC-4D63-9546-A1A8-8B031B90EA23}" type="slidenum">
              <a:rPr lang="en-US" smtClean="0"/>
              <a:t>‹#›</a:t>
            </a:fld>
            <a:endParaRPr lang="en-US"/>
          </a:p>
        </p:txBody>
      </p:sp>
    </p:spTree>
    <p:extLst>
      <p:ext uri="{BB962C8B-B14F-4D97-AF65-F5344CB8AC3E}">
        <p14:creationId xmlns:p14="http://schemas.microsoft.com/office/powerpoint/2010/main" val="1072487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838" y="8763000"/>
            <a:ext cx="18851562" cy="2088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8763000"/>
            <a:ext cx="18851563" cy="2088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D58988-BD39-FA45-AD8B-30EB7B3D7797}"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82353-3A62-C64A-B100-C6157D72C49C}" type="slidenum">
              <a:rPr lang="en-US" smtClean="0"/>
              <a:t>‹#›</a:t>
            </a:fld>
            <a:endParaRPr lang="en-US"/>
          </a:p>
        </p:txBody>
      </p:sp>
    </p:spTree>
    <p:extLst>
      <p:ext uri="{BB962C8B-B14F-4D97-AF65-F5344CB8AC3E}">
        <p14:creationId xmlns:p14="http://schemas.microsoft.com/office/powerpoint/2010/main" val="1007029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2600" y="1752600"/>
            <a:ext cx="37857113" cy="6362700"/>
          </a:xfrm>
        </p:spPr>
        <p:txBody>
          <a:bodyPr/>
          <a:lstStyle/>
          <a:p>
            <a:r>
              <a:rPr lang="en-US"/>
              <a:t>Click to edit Master title style</a:t>
            </a:r>
          </a:p>
        </p:txBody>
      </p:sp>
      <p:sp>
        <p:nvSpPr>
          <p:cNvPr id="3" name="Text Placeholder 2"/>
          <p:cNvSpPr>
            <a:spLocks noGrp="1"/>
          </p:cNvSpPr>
          <p:nvPr>
            <p:ph type="body" idx="1"/>
          </p:nvPr>
        </p:nvSpPr>
        <p:spPr>
          <a:xfrm>
            <a:off x="3022600" y="8069263"/>
            <a:ext cx="18568988"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22600" y="12023725"/>
            <a:ext cx="18568988"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20238" y="8069263"/>
            <a:ext cx="18659475"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20238" y="12023725"/>
            <a:ext cx="18659475"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D58988-BD39-FA45-AD8B-30EB7B3D7797}" type="datetimeFigureOut">
              <a:rPr lang="en-US" smtClean="0"/>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82353-3A62-C64A-B100-C6157D72C49C}" type="slidenum">
              <a:rPr lang="en-US" smtClean="0"/>
              <a:t>‹#›</a:t>
            </a:fld>
            <a:endParaRPr lang="en-US"/>
          </a:p>
        </p:txBody>
      </p:sp>
    </p:spTree>
    <p:extLst>
      <p:ext uri="{BB962C8B-B14F-4D97-AF65-F5344CB8AC3E}">
        <p14:creationId xmlns:p14="http://schemas.microsoft.com/office/powerpoint/2010/main" val="823680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58988-BD39-FA45-AD8B-30EB7B3D7797}" type="datetimeFigureOut">
              <a:rPr lang="en-US" smtClean="0"/>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82353-3A62-C64A-B100-C6157D72C49C}" type="slidenum">
              <a:rPr lang="en-US" smtClean="0"/>
              <a:t>‹#›</a:t>
            </a:fld>
            <a:endParaRPr lang="en-US"/>
          </a:p>
        </p:txBody>
      </p:sp>
    </p:spTree>
    <p:extLst>
      <p:ext uri="{BB962C8B-B14F-4D97-AF65-F5344CB8AC3E}">
        <p14:creationId xmlns:p14="http://schemas.microsoft.com/office/powerpoint/2010/main" val="914373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58988-BD39-FA45-AD8B-30EB7B3D7797}" type="datetimeFigureOut">
              <a:rPr lang="en-US" smtClean="0"/>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82353-3A62-C64A-B100-C6157D72C49C}" type="slidenum">
              <a:rPr lang="en-US" smtClean="0"/>
              <a:t>‹#›</a:t>
            </a:fld>
            <a:endParaRPr lang="en-US"/>
          </a:p>
        </p:txBody>
      </p:sp>
    </p:spTree>
    <p:extLst>
      <p:ext uri="{BB962C8B-B14F-4D97-AF65-F5344CB8AC3E}">
        <p14:creationId xmlns:p14="http://schemas.microsoft.com/office/powerpoint/2010/main" val="477192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8659475" y="4740275"/>
            <a:ext cx="22220238" cy="2339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D58988-BD39-FA45-AD8B-30EB7B3D7797}"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82353-3A62-C64A-B100-C6157D72C49C}" type="slidenum">
              <a:rPr lang="en-US" smtClean="0"/>
              <a:t>‹#›</a:t>
            </a:fld>
            <a:endParaRPr lang="en-US"/>
          </a:p>
        </p:txBody>
      </p:sp>
    </p:spTree>
    <p:extLst>
      <p:ext uri="{BB962C8B-B14F-4D97-AF65-F5344CB8AC3E}">
        <p14:creationId xmlns:p14="http://schemas.microsoft.com/office/powerpoint/2010/main" val="1475182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8659475" y="4740275"/>
            <a:ext cx="22220238" cy="2339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D58988-BD39-FA45-AD8B-30EB7B3D7797}"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82353-3A62-C64A-B100-C6157D72C49C}" type="slidenum">
              <a:rPr lang="en-US" smtClean="0"/>
              <a:t>‹#›</a:t>
            </a:fld>
            <a:endParaRPr lang="en-US"/>
          </a:p>
        </p:txBody>
      </p:sp>
    </p:spTree>
    <p:extLst>
      <p:ext uri="{BB962C8B-B14F-4D97-AF65-F5344CB8AC3E}">
        <p14:creationId xmlns:p14="http://schemas.microsoft.com/office/powerpoint/2010/main" val="6984469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58988-BD39-FA45-AD8B-30EB7B3D7797}"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2353-3A62-C64A-B100-C6157D72C49C}" type="slidenum">
              <a:rPr lang="en-US" smtClean="0"/>
              <a:t>‹#›</a:t>
            </a:fld>
            <a:endParaRPr lang="en-US"/>
          </a:p>
        </p:txBody>
      </p:sp>
    </p:spTree>
    <p:extLst>
      <p:ext uri="{BB962C8B-B14F-4D97-AF65-F5344CB8AC3E}">
        <p14:creationId xmlns:p14="http://schemas.microsoft.com/office/powerpoint/2010/main" val="651685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10275" y="1752600"/>
            <a:ext cx="9463088" cy="27897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838" y="1752600"/>
            <a:ext cx="28240037" cy="27897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58988-BD39-FA45-AD8B-30EB7B3D7797}"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82353-3A62-C64A-B100-C6157D72C49C}" type="slidenum">
              <a:rPr lang="en-US" smtClean="0"/>
              <a:t>‹#›</a:t>
            </a:fld>
            <a:endParaRPr lang="en-US"/>
          </a:p>
        </p:txBody>
      </p:sp>
    </p:spTree>
    <p:extLst>
      <p:ext uri="{BB962C8B-B14F-4D97-AF65-F5344CB8AC3E}">
        <p14:creationId xmlns:p14="http://schemas.microsoft.com/office/powerpoint/2010/main" val="7183720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025" y="8207375"/>
            <a:ext cx="37857113" cy="1369218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994025" y="22029738"/>
            <a:ext cx="37857113" cy="72009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08DC2D-B844-0441-81EA-F834AC9C498F}"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73ABC-4D63-9546-A1A8-8B031B90EA23}" type="slidenum">
              <a:rPr lang="en-US" smtClean="0"/>
              <a:t>‹#›</a:t>
            </a:fld>
            <a:endParaRPr lang="en-US"/>
          </a:p>
        </p:txBody>
      </p:sp>
    </p:spTree>
    <p:extLst>
      <p:ext uri="{BB962C8B-B14F-4D97-AF65-F5344CB8AC3E}">
        <p14:creationId xmlns:p14="http://schemas.microsoft.com/office/powerpoint/2010/main" val="1469617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838" y="8763000"/>
            <a:ext cx="18851562" cy="2088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8763000"/>
            <a:ext cx="18851563" cy="2088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08DC2D-B844-0441-81EA-F834AC9C498F}"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73ABC-4D63-9546-A1A8-8B031B90EA23}" type="slidenum">
              <a:rPr lang="en-US" smtClean="0"/>
              <a:t>‹#›</a:t>
            </a:fld>
            <a:endParaRPr lang="en-US"/>
          </a:p>
        </p:txBody>
      </p:sp>
    </p:spTree>
    <p:extLst>
      <p:ext uri="{BB962C8B-B14F-4D97-AF65-F5344CB8AC3E}">
        <p14:creationId xmlns:p14="http://schemas.microsoft.com/office/powerpoint/2010/main" val="1644352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2600" y="1752600"/>
            <a:ext cx="37857113" cy="6362700"/>
          </a:xfrm>
        </p:spPr>
        <p:txBody>
          <a:bodyPr/>
          <a:lstStyle/>
          <a:p>
            <a:r>
              <a:rPr lang="en-US"/>
              <a:t>Click to edit Master title style</a:t>
            </a:r>
          </a:p>
        </p:txBody>
      </p:sp>
      <p:sp>
        <p:nvSpPr>
          <p:cNvPr id="3" name="Text Placeholder 2"/>
          <p:cNvSpPr>
            <a:spLocks noGrp="1"/>
          </p:cNvSpPr>
          <p:nvPr>
            <p:ph type="body" idx="1"/>
          </p:nvPr>
        </p:nvSpPr>
        <p:spPr>
          <a:xfrm>
            <a:off x="3022600" y="8069263"/>
            <a:ext cx="18568988"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22600" y="12023725"/>
            <a:ext cx="18568988"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20238" y="8069263"/>
            <a:ext cx="18659475"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20238" y="12023725"/>
            <a:ext cx="18659475"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08DC2D-B844-0441-81EA-F834AC9C498F}" type="datetimeFigureOut">
              <a:rPr lang="en-US" smtClean="0"/>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173ABC-4D63-9546-A1A8-8B031B90EA23}" type="slidenum">
              <a:rPr lang="en-US" smtClean="0"/>
              <a:t>‹#›</a:t>
            </a:fld>
            <a:endParaRPr lang="en-US"/>
          </a:p>
        </p:txBody>
      </p:sp>
    </p:spTree>
    <p:extLst>
      <p:ext uri="{BB962C8B-B14F-4D97-AF65-F5344CB8AC3E}">
        <p14:creationId xmlns:p14="http://schemas.microsoft.com/office/powerpoint/2010/main" val="657178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8DC2D-B844-0441-81EA-F834AC9C498F}" type="datetimeFigureOut">
              <a:rPr lang="en-US" smtClean="0"/>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73ABC-4D63-9546-A1A8-8B031B90EA23}" type="slidenum">
              <a:rPr lang="en-US" smtClean="0"/>
              <a:t>‹#›</a:t>
            </a:fld>
            <a:endParaRPr lang="en-US"/>
          </a:p>
        </p:txBody>
      </p:sp>
    </p:spTree>
    <p:extLst>
      <p:ext uri="{BB962C8B-B14F-4D97-AF65-F5344CB8AC3E}">
        <p14:creationId xmlns:p14="http://schemas.microsoft.com/office/powerpoint/2010/main" val="69614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8DC2D-B844-0441-81EA-F834AC9C498F}" type="datetimeFigureOut">
              <a:rPr lang="en-US" smtClean="0"/>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173ABC-4D63-9546-A1A8-8B031B90EA23}" type="slidenum">
              <a:rPr lang="en-US" smtClean="0"/>
              <a:t>‹#›</a:t>
            </a:fld>
            <a:endParaRPr lang="en-US"/>
          </a:p>
        </p:txBody>
      </p:sp>
    </p:spTree>
    <p:extLst>
      <p:ext uri="{BB962C8B-B14F-4D97-AF65-F5344CB8AC3E}">
        <p14:creationId xmlns:p14="http://schemas.microsoft.com/office/powerpoint/2010/main" val="68311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8659475" y="4740275"/>
            <a:ext cx="22220238" cy="2339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08DC2D-B844-0441-81EA-F834AC9C498F}"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73ABC-4D63-9546-A1A8-8B031B90EA23}" type="slidenum">
              <a:rPr lang="en-US" smtClean="0"/>
              <a:t>‹#›</a:t>
            </a:fld>
            <a:endParaRPr lang="en-US"/>
          </a:p>
        </p:txBody>
      </p:sp>
    </p:spTree>
    <p:extLst>
      <p:ext uri="{BB962C8B-B14F-4D97-AF65-F5344CB8AC3E}">
        <p14:creationId xmlns:p14="http://schemas.microsoft.com/office/powerpoint/2010/main" val="67664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oleObject" Target="../embeddings/oleObject3.bin"/><Relationship Id="rId18" Type="http://schemas.openxmlformats.org/officeDocument/2006/relationships/hyperlink" Target="http://www.facebook.com/pages/PosterPresentationscom/217914411419?v=app_4949752878&amp;ref=ts" TargetMode="External"/><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image" Target="../media/image2.wmf"/><Relationship Id="rId17" Type="http://schemas.openxmlformats.org/officeDocument/2006/relationships/image" Target="../media/image4.wmf"/><Relationship Id="rId2" Type="http://schemas.openxmlformats.org/officeDocument/2006/relationships/theme" Target="../theme/theme1.xml"/><Relationship Id="rId16"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oleObject" Target="../embeddings/oleObject2.bin"/><Relationship Id="rId5" Type="http://schemas.openxmlformats.org/officeDocument/2006/relationships/image" Target="../media/image6.png"/><Relationship Id="rId15" Type="http://schemas.openxmlformats.org/officeDocument/2006/relationships/image" Target="../media/image10.png"/><Relationship Id="rId10" Type="http://schemas.openxmlformats.org/officeDocument/2006/relationships/image" Target="../media/image1.wmf"/><Relationship Id="rId19"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oleObject" Target="../embeddings/oleObject1.bin"/><Relationship Id="rId14" Type="http://schemas.openxmlformats.org/officeDocument/2006/relationships/image" Target="../media/image3.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jpeg"/><Relationship Id="rId18" Type="http://schemas.openxmlformats.org/officeDocument/2006/relationships/oleObject" Target="../embeddings/oleObject8.bin"/><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image" Target="../media/image1.wmf"/><Relationship Id="rId2" Type="http://schemas.openxmlformats.org/officeDocument/2006/relationships/theme" Target="../theme/theme6.xml"/><Relationship Id="rId16" Type="http://schemas.openxmlformats.org/officeDocument/2006/relationships/oleObject" Target="../embeddings/oleObject7.bin"/><Relationship Id="rId1" Type="http://schemas.openxmlformats.org/officeDocument/2006/relationships/slideLayout" Target="../slideLayouts/slideLayout38.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image" Target="../media/image9.png"/><Relationship Id="rId10" Type="http://schemas.openxmlformats.org/officeDocument/2006/relationships/image" Target="../media/image11.jpeg"/><Relationship Id="rId19" Type="http://schemas.openxmlformats.org/officeDocument/2006/relationships/image" Target="../media/image2.wmf"/><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userDrawn="1"/>
        </p:nvSpPr>
        <p:spPr>
          <a:xfrm rot="10800000">
            <a:off x="0"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922338" y="5475145"/>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587692" y="5475142"/>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253046" y="5475143"/>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2918399" y="5475144"/>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6"/>
          <p:cNvSpPr>
            <a:spLocks noChangeArrowheads="1"/>
          </p:cNvSpPr>
          <p:nvPr/>
        </p:nvSpPr>
        <p:spPr bwMode="auto">
          <a:xfrm>
            <a:off x="0" y="0"/>
            <a:ext cx="43891200" cy="4800600"/>
          </a:xfrm>
          <a:prstGeom prst="rect">
            <a:avLst/>
          </a:prstGeom>
          <a:noFill/>
          <a:ln w="9525">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7"/>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8"/>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233" name="Image" r:id="rId9" imgW="1828440" imgH="1117440" progId="Photoshop.Image.13">
                      <p:embed/>
                    </p:oleObj>
                  </mc:Choice>
                  <mc:Fallback>
                    <p:oleObj name="Image" r:id="rId9" imgW="1828440" imgH="1117440" progId="Photoshop.Image.13">
                      <p:embed/>
                      <p:pic>
                        <p:nvPicPr>
                          <p:cNvPr id="0" name=""/>
                          <p:cNvPicPr/>
                          <p:nvPr/>
                        </p:nvPicPr>
                        <p:blipFill>
                          <a:blip r:embed="rId10"/>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234" name="Image" r:id="rId11" imgW="1828440" imgH="1117440" progId="Photoshop.Image.13">
                      <p:embed/>
                    </p:oleObj>
                  </mc:Choice>
                  <mc:Fallback>
                    <p:oleObj name="Image" r:id="rId11" imgW="1828440" imgH="1117440" progId="Photoshop.Image.13">
                      <p:embed/>
                      <p:pic>
                        <p:nvPicPr>
                          <p:cNvPr id="0" name=""/>
                          <p:cNvPicPr/>
                          <p:nvPr/>
                        </p:nvPicPr>
                        <p:blipFill>
                          <a:blip r:embed="rId12"/>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235" name="Image" r:id="rId13" imgW="4571280" imgH="1688760" progId="Photoshop.Image.13">
                    <p:embed/>
                  </p:oleObj>
                </mc:Choice>
                <mc:Fallback>
                  <p:oleObj name="Image" r:id="rId13" imgW="4571280" imgH="1688760" progId="Photoshop.Image.13">
                    <p:embed/>
                    <p:pic>
                      <p:nvPicPr>
                        <p:cNvPr id="0" name=""/>
                        <p:cNvPicPr/>
                        <p:nvPr/>
                      </p:nvPicPr>
                      <p:blipFill>
                        <a:blip r:embed="rId14"/>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5"/>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236" name="Image" r:id="rId16" imgW="1574280" imgH="1053720" progId="Photoshop.Image.13">
                    <p:embed/>
                  </p:oleObj>
                </mc:Choice>
                <mc:Fallback>
                  <p:oleObj name="Image" r:id="rId16" imgW="1574280" imgH="1053720" progId="Photoshop.Image.13">
                    <p:embed/>
                    <p:pic>
                      <p:nvPicPr>
                        <p:cNvPr id="0" name=""/>
                        <p:cNvPicPr/>
                        <p:nvPr/>
                      </p:nvPicPr>
                      <p:blipFill>
                        <a:blip r:embed="rId17"/>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8"/>
              </p:cNvPr>
              <p:cNvPicPr>
                <a:picLocks noChangeAspect="1" noChangeArrowheads="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sp>
        <p:nvSpPr>
          <p:cNvPr id="6" name="Rectangle 5"/>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userDrawn="1"/>
        </p:nvSpPr>
        <p:spPr>
          <a:xfrm>
            <a:off x="44487207" y="31252910"/>
            <a:ext cx="7629577" cy="1399638"/>
          </a:xfrm>
          <a:prstGeom prst="rect">
            <a:avLst/>
          </a:prstGeom>
          <a:noFill/>
        </p:spPr>
        <p:txBody>
          <a:bodyPr wrap="square" lIns="65304" tIns="32651" rIns="65304" bIns="32651" rtlCol="0">
            <a:spAutoFit/>
          </a:bodyPr>
          <a:lstStyle/>
          <a:p>
            <a:pPr marL="400050" indent="-400050">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400" dirty="0">
                <a:solidFill>
                  <a:schemeClr val="bg1"/>
                </a:solidFill>
              </a:rPr>
              <a:t>2117 Fourth Street ,</a:t>
            </a:r>
            <a:r>
              <a:rPr lang="en-US" sz="2400" baseline="0" dirty="0">
                <a:solidFill>
                  <a:schemeClr val="bg1"/>
                </a:solidFill>
              </a:rPr>
              <a:t> Unit C</a:t>
            </a:r>
          </a:p>
          <a:p>
            <a:pPr marL="400050" indent="-400050">
              <a:lnSpc>
                <a:spcPts val="2600"/>
              </a:lnSpc>
            </a:pPr>
            <a:r>
              <a:rPr lang="en-US" sz="2400" baseline="0" dirty="0">
                <a:solidFill>
                  <a:schemeClr val="bg1"/>
                </a:solidFill>
              </a:rPr>
              <a:t>	Berkeley CA </a:t>
            </a:r>
            <a:r>
              <a:rPr lang="en-US" sz="2000" baseline="0" dirty="0">
                <a:solidFill>
                  <a:schemeClr val="bg1"/>
                </a:solidFill>
              </a:rPr>
              <a:t>94710</a:t>
            </a:r>
            <a:endParaRPr lang="en-US" sz="2400" baseline="0" dirty="0">
              <a:solidFill>
                <a:schemeClr val="bg1"/>
              </a:solidFill>
            </a:endParaRPr>
          </a:p>
          <a:p>
            <a:pPr marL="400050" indent="-400050">
              <a:lnSpc>
                <a:spcPts val="2600"/>
              </a:lnSpc>
            </a:pPr>
            <a:r>
              <a:rPr lang="en-US" sz="2400" b="1" baseline="0" dirty="0">
                <a:solidFill>
                  <a:srgbClr val="FFFF00"/>
                </a:solidFill>
              </a:rPr>
              <a:t>	posterpresenter@gmail.com</a:t>
            </a:r>
            <a:endParaRPr lang="en-US" sz="28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838" y="1752600"/>
            <a:ext cx="37855525" cy="63627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838" y="8763000"/>
            <a:ext cx="37855525" cy="208867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838" y="30510163"/>
            <a:ext cx="9875837"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E108DC2D-B844-0441-81EA-F834AC9C498F}" type="datetimeFigureOut">
              <a:rPr lang="en-US" smtClean="0"/>
              <a:t>7/22/2019</a:t>
            </a:fld>
            <a:endParaRPr lang="en-US"/>
          </a:p>
        </p:txBody>
      </p:sp>
      <p:sp>
        <p:nvSpPr>
          <p:cNvPr id="5" name="Footer Placeholder 4"/>
          <p:cNvSpPr>
            <a:spLocks noGrp="1"/>
          </p:cNvSpPr>
          <p:nvPr>
            <p:ph type="ftr" sz="quarter" idx="3"/>
          </p:nvPr>
        </p:nvSpPr>
        <p:spPr>
          <a:xfrm>
            <a:off x="14538325" y="30510163"/>
            <a:ext cx="14814550"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7525" y="30510163"/>
            <a:ext cx="9875838"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63173ABC-4D63-9546-A1A8-8B031B90EA23}" type="slidenum">
              <a:rPr lang="en-US" smtClean="0"/>
              <a:t>‹#›</a:t>
            </a:fld>
            <a:endParaRPr lang="en-US"/>
          </a:p>
        </p:txBody>
      </p:sp>
    </p:spTree>
    <p:extLst>
      <p:ext uri="{BB962C8B-B14F-4D97-AF65-F5344CB8AC3E}">
        <p14:creationId xmlns:p14="http://schemas.microsoft.com/office/powerpoint/2010/main" val="12537637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838" y="1752600"/>
            <a:ext cx="37855525" cy="63627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838" y="8763000"/>
            <a:ext cx="37855525" cy="208867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838" y="30510163"/>
            <a:ext cx="9875837"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11938C0A-E7DA-7042-91E9-3799D4894ACF}" type="datetimeFigureOut">
              <a:rPr lang="en-US" smtClean="0"/>
              <a:t>7/22/2019</a:t>
            </a:fld>
            <a:endParaRPr lang="en-US"/>
          </a:p>
        </p:txBody>
      </p:sp>
      <p:sp>
        <p:nvSpPr>
          <p:cNvPr id="5" name="Footer Placeholder 4"/>
          <p:cNvSpPr>
            <a:spLocks noGrp="1"/>
          </p:cNvSpPr>
          <p:nvPr>
            <p:ph type="ftr" sz="quarter" idx="3"/>
          </p:nvPr>
        </p:nvSpPr>
        <p:spPr>
          <a:xfrm>
            <a:off x="14538325" y="30510163"/>
            <a:ext cx="14814550"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7525" y="30510163"/>
            <a:ext cx="9875838"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2D0A95D1-0C8C-1843-AF53-1788A2E4EBDD}" type="slidenum">
              <a:rPr lang="en-US" smtClean="0"/>
              <a:t>‹#›</a:t>
            </a:fld>
            <a:endParaRPr lang="en-US"/>
          </a:p>
        </p:txBody>
      </p:sp>
    </p:spTree>
    <p:extLst>
      <p:ext uri="{BB962C8B-B14F-4D97-AF65-F5344CB8AC3E}">
        <p14:creationId xmlns:p14="http://schemas.microsoft.com/office/powerpoint/2010/main" val="69408596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484177" y="32306273"/>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29382628" y="5392017"/>
            <a:ext cx="13577436" cy="26757874"/>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56882" y="5370818"/>
            <a:ext cx="13577436" cy="267790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31136" y="5413216"/>
            <a:ext cx="13577436"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8" r:id="rId1"/>
    <p:sldLayoutId id="2147483671"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838" y="1752600"/>
            <a:ext cx="37855525" cy="63627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838" y="8763000"/>
            <a:ext cx="37855525" cy="208867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838" y="30510163"/>
            <a:ext cx="9875837"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0DD58988-BD39-FA45-AD8B-30EB7B3D7797}" type="datetimeFigureOut">
              <a:rPr lang="en-US" smtClean="0"/>
              <a:t>7/22/2019</a:t>
            </a:fld>
            <a:endParaRPr lang="en-US"/>
          </a:p>
        </p:txBody>
      </p:sp>
      <p:sp>
        <p:nvSpPr>
          <p:cNvPr id="5" name="Footer Placeholder 4"/>
          <p:cNvSpPr>
            <a:spLocks noGrp="1"/>
          </p:cNvSpPr>
          <p:nvPr>
            <p:ph type="ftr" sz="quarter" idx="3"/>
          </p:nvPr>
        </p:nvSpPr>
        <p:spPr>
          <a:xfrm>
            <a:off x="14538325" y="30510163"/>
            <a:ext cx="14814550"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7525" y="30510163"/>
            <a:ext cx="9875838"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C6382353-3A62-C64A-B100-C6157D72C49C}" type="slidenum">
              <a:rPr lang="en-US" smtClean="0"/>
              <a:t>‹#›</a:t>
            </a:fld>
            <a:endParaRPr lang="en-US"/>
          </a:p>
        </p:txBody>
      </p:sp>
    </p:spTree>
    <p:extLst>
      <p:ext uri="{BB962C8B-B14F-4D97-AF65-F5344CB8AC3E}">
        <p14:creationId xmlns:p14="http://schemas.microsoft.com/office/powerpoint/2010/main" val="26719385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281"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282"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4"/>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5"/>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283" name="Image" r:id="rId16" imgW="1828440" imgH="1117440" progId="Photoshop.Image.13">
                      <p:embed/>
                    </p:oleObj>
                  </mc:Choice>
                  <mc:Fallback>
                    <p:oleObj name="Image" r:id="rId16" imgW="1828440" imgH="1117440" progId="Photoshop.Image.13">
                      <p:embed/>
                      <p:pic>
                        <p:nvPicPr>
                          <p:cNvPr id="0" name=""/>
                          <p:cNvPicPr/>
                          <p:nvPr/>
                        </p:nvPicPr>
                        <p:blipFill>
                          <a:blip r:embed="rId17"/>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284" name="Image" r:id="rId18" imgW="1828440" imgH="1117440" progId="Photoshop.Image.13">
                      <p:embed/>
                    </p:oleObj>
                  </mc:Choice>
                  <mc:Fallback>
                    <p:oleObj name="Image" r:id="rId18" imgW="1828440" imgH="1117440" progId="Photoshop.Image.13">
                      <p:embed/>
                      <p:pic>
                        <p:nvPicPr>
                          <p:cNvPr id="0" name=""/>
                          <p:cNvPicPr/>
                          <p:nvPr/>
                        </p:nvPicPr>
                        <p:blipFill>
                          <a:blip r:embed="rId19"/>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37" name="Rectangle 36"/>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userDrawn="1"/>
        </p:nvSpPr>
        <p:spPr>
          <a:xfrm>
            <a:off x="44487207" y="31298534"/>
            <a:ext cx="7629577" cy="1399638"/>
          </a:xfrm>
          <a:prstGeom prst="rect">
            <a:avLst/>
          </a:prstGeom>
          <a:noFill/>
        </p:spPr>
        <p:txBody>
          <a:bodyPr wrap="square" lIns="65304" tIns="32651" rIns="65304" bIns="32651" rtlCol="0">
            <a:spAutoFit/>
          </a:bodyPr>
          <a:lstStyle/>
          <a:p>
            <a:pPr marL="400050" indent="-400050">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400" dirty="0">
                <a:solidFill>
                  <a:schemeClr val="bg1"/>
                </a:solidFill>
              </a:rPr>
              <a:t>2117 Fourth Street ,</a:t>
            </a:r>
            <a:r>
              <a:rPr lang="en-US" sz="2400" baseline="0" dirty="0">
                <a:solidFill>
                  <a:schemeClr val="bg1"/>
                </a:solidFill>
              </a:rPr>
              <a:t> Unit C</a:t>
            </a:r>
          </a:p>
          <a:p>
            <a:pPr marL="400050" indent="-400050">
              <a:lnSpc>
                <a:spcPts val="2600"/>
              </a:lnSpc>
            </a:pPr>
            <a:r>
              <a:rPr lang="en-US" sz="2400" baseline="0" dirty="0">
                <a:solidFill>
                  <a:schemeClr val="bg1"/>
                </a:solidFill>
              </a:rPr>
              <a:t>	Berkeley CA </a:t>
            </a:r>
            <a:r>
              <a:rPr lang="en-US" sz="2000" baseline="0" dirty="0">
                <a:solidFill>
                  <a:schemeClr val="bg1"/>
                </a:solidFill>
              </a:rPr>
              <a:t>94710</a:t>
            </a:r>
            <a:endParaRPr lang="en-US" sz="2400" baseline="0" dirty="0">
              <a:solidFill>
                <a:schemeClr val="bg1"/>
              </a:solidFill>
            </a:endParaRPr>
          </a:p>
          <a:p>
            <a:pPr marL="400050" indent="-400050">
              <a:lnSpc>
                <a:spcPts val="2600"/>
              </a:lnSpc>
            </a:pPr>
            <a:r>
              <a:rPr lang="en-US" sz="2400" b="1" baseline="0" dirty="0">
                <a:solidFill>
                  <a:srgbClr val="FFFF00"/>
                </a:solidFill>
              </a:rPr>
              <a:t>	posterpresenter@gmail.com</a:t>
            </a:r>
            <a:endParaRPr lang="en-US" sz="2800" b="1" dirty="0">
              <a:solidFill>
                <a:srgbClr val="FFFF00"/>
              </a:solidFill>
            </a:endParaRPr>
          </a:p>
        </p:txBody>
      </p:sp>
      <p:sp>
        <p:nvSpPr>
          <p:cNvPr id="40" name="Text Box 14"/>
          <p:cNvSpPr txBox="1">
            <a:spLocks noChangeArrowheads="1"/>
          </p:cNvSpPr>
          <p:nvPr userDrawn="1"/>
        </p:nvSpPr>
        <p:spPr bwMode="auto">
          <a:xfrm>
            <a:off x="1484177" y="32306273"/>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doi.org/10.1002/sce.20382" TargetMode="External"/><Relationship Id="rId18" Type="http://schemas.openxmlformats.org/officeDocument/2006/relationships/image" Target="../media/image26.emf"/><Relationship Id="rId3" Type="http://schemas.openxmlformats.org/officeDocument/2006/relationships/image" Target="../media/image12.png"/><Relationship Id="rId21" Type="http://schemas.openxmlformats.org/officeDocument/2006/relationships/image" Target="../media/image29.emf"/><Relationship Id="rId7" Type="http://schemas.openxmlformats.org/officeDocument/2006/relationships/image" Target="../media/image16.png"/><Relationship Id="rId12" Type="http://schemas.openxmlformats.org/officeDocument/2006/relationships/image" Target="../media/image21.emf"/><Relationship Id="rId17" Type="http://schemas.openxmlformats.org/officeDocument/2006/relationships/image" Target="../media/image25.emf"/><Relationship Id="rId25"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24.emf"/><Relationship Id="rId20" Type="http://schemas.openxmlformats.org/officeDocument/2006/relationships/image" Target="../media/image28.emf"/><Relationship Id="rId1" Type="http://schemas.openxmlformats.org/officeDocument/2006/relationships/slideLayout" Target="../slideLayouts/slideLayout25.xml"/><Relationship Id="rId6" Type="http://schemas.openxmlformats.org/officeDocument/2006/relationships/image" Target="../media/image15.tiff"/><Relationship Id="rId11" Type="http://schemas.openxmlformats.org/officeDocument/2006/relationships/image" Target="../media/image20.emf"/><Relationship Id="rId24" Type="http://schemas.openxmlformats.org/officeDocument/2006/relationships/image" Target="../media/image32.png"/><Relationship Id="rId5" Type="http://schemas.openxmlformats.org/officeDocument/2006/relationships/image" Target="../media/image14.png"/><Relationship Id="rId15" Type="http://schemas.openxmlformats.org/officeDocument/2006/relationships/image" Target="../media/image23.emf"/><Relationship Id="rId23" Type="http://schemas.openxmlformats.org/officeDocument/2006/relationships/image" Target="../media/image31.png"/><Relationship Id="rId10" Type="http://schemas.openxmlformats.org/officeDocument/2006/relationships/image" Target="../media/image19.emf"/><Relationship Id="rId19" Type="http://schemas.openxmlformats.org/officeDocument/2006/relationships/image" Target="../media/image27.emf"/><Relationship Id="rId4" Type="http://schemas.openxmlformats.org/officeDocument/2006/relationships/image" Target="../media/image13.emf"/><Relationship Id="rId9" Type="http://schemas.openxmlformats.org/officeDocument/2006/relationships/image" Target="../media/image18.png"/><Relationship Id="rId14" Type="http://schemas.openxmlformats.org/officeDocument/2006/relationships/image" Target="../media/image22.jpeg"/><Relationship Id="rId22"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073640" y="8174847"/>
            <a:ext cx="4363651" cy="4013285"/>
          </a:xfrm>
          <a:prstGeom prst="rect">
            <a:avLst/>
          </a:prstGeom>
        </p:spPr>
      </p:pic>
      <p:sp>
        <p:nvSpPr>
          <p:cNvPr id="20" name="Text Placeholder 19"/>
          <p:cNvSpPr>
            <a:spLocks noGrp="1"/>
          </p:cNvSpPr>
          <p:nvPr>
            <p:ph type="body" sz="quarter" idx="10"/>
          </p:nvPr>
        </p:nvSpPr>
        <p:spPr>
          <a:xfrm>
            <a:off x="914667" y="5715004"/>
            <a:ext cx="13650419" cy="11849375"/>
          </a:xfrm>
          <a:noFill/>
          <a:ln>
            <a:noFill/>
          </a:ln>
        </p:spPr>
        <p:txBody>
          <a:bodyPr/>
          <a:lstStyle/>
          <a:p>
            <a:r>
              <a:rPr lang="en-US" dirty="0">
                <a:solidFill>
                  <a:schemeClr val="tx1"/>
                </a:solidFill>
                <a:latin typeface="Arial"/>
                <a:cs typeface="Arial"/>
                <a:sym typeface="Webdings" panose="05030102010509060703" pitchFamily="18" charset="2"/>
              </a:rPr>
              <a:t></a:t>
            </a:r>
            <a:r>
              <a:rPr lang="en-US" b="1" dirty="0">
                <a:solidFill>
                  <a:srgbClr val="0000FF"/>
                </a:solidFill>
                <a:effectLst>
                  <a:outerShdw blurRad="38100" dist="38100" dir="2700000" algn="tl">
                    <a:srgbClr val="000000">
                      <a:alpha val="43137"/>
                    </a:srgbClr>
                  </a:outerShdw>
                </a:effectLst>
                <a:latin typeface="Arial"/>
                <a:cs typeface="Arial"/>
              </a:rPr>
              <a:t>Lesson plan designs </a:t>
            </a:r>
            <a:r>
              <a:rPr lang="en-US" dirty="0">
                <a:solidFill>
                  <a:schemeClr val="tx1"/>
                </a:solidFill>
                <a:effectLst>
                  <a:outerShdw blurRad="38100" dist="38100" dir="2700000" algn="tl">
                    <a:srgbClr val="000000">
                      <a:alpha val="43137"/>
                    </a:srgbClr>
                  </a:outerShdw>
                </a:effectLst>
                <a:latin typeface="Arial"/>
                <a:cs typeface="Arial"/>
              </a:rPr>
              <a:t>oftentimes focus on </a:t>
            </a:r>
            <a:r>
              <a:rPr lang="en-US" i="1" dirty="0">
                <a:solidFill>
                  <a:schemeClr val="tx1"/>
                </a:solidFill>
                <a:effectLst>
                  <a:outerShdw blurRad="38100" dist="38100" dir="2700000" algn="tl">
                    <a:srgbClr val="000000">
                      <a:alpha val="43137"/>
                    </a:srgbClr>
                  </a:outerShdw>
                </a:effectLst>
                <a:latin typeface="Arial"/>
                <a:cs typeface="Arial"/>
              </a:rPr>
              <a:t>what</a:t>
            </a:r>
            <a:r>
              <a:rPr lang="en-US" dirty="0">
                <a:solidFill>
                  <a:schemeClr val="tx1"/>
                </a:solidFill>
                <a:effectLst>
                  <a:outerShdw blurRad="38100" dist="38100" dir="2700000" algn="tl">
                    <a:srgbClr val="000000">
                      <a:alpha val="43137"/>
                    </a:srgbClr>
                  </a:outerShdw>
                </a:effectLst>
                <a:latin typeface="Arial"/>
                <a:cs typeface="Arial"/>
              </a:rPr>
              <a:t> topics are to be taught and </a:t>
            </a:r>
            <a:r>
              <a:rPr lang="en-US" i="1" dirty="0">
                <a:solidFill>
                  <a:schemeClr val="tx1"/>
                </a:solidFill>
                <a:effectLst>
                  <a:outerShdw blurRad="38100" dist="38100" dir="2700000" algn="tl">
                    <a:srgbClr val="000000">
                      <a:alpha val="43137"/>
                    </a:srgbClr>
                  </a:outerShdw>
                </a:effectLst>
                <a:latin typeface="Arial"/>
                <a:cs typeface="Arial"/>
              </a:rPr>
              <a:t>how</a:t>
            </a:r>
            <a:r>
              <a:rPr lang="en-US" dirty="0">
                <a:solidFill>
                  <a:schemeClr val="tx1"/>
                </a:solidFill>
                <a:effectLst>
                  <a:outerShdw blurRad="38100" dist="38100" dir="2700000" algn="tl">
                    <a:srgbClr val="000000">
                      <a:alpha val="43137"/>
                    </a:srgbClr>
                  </a:outerShdw>
                </a:effectLst>
                <a:latin typeface="Arial"/>
                <a:cs typeface="Arial"/>
              </a:rPr>
              <a:t> it will be   </a:t>
            </a:r>
          </a:p>
          <a:p>
            <a:r>
              <a:rPr lang="en-US" dirty="0">
                <a:solidFill>
                  <a:schemeClr val="tx1"/>
                </a:solidFill>
                <a:effectLst>
                  <a:outerShdw blurRad="38100" dist="38100" dir="2700000" algn="tl">
                    <a:srgbClr val="000000">
                      <a:alpha val="43137"/>
                    </a:srgbClr>
                  </a:outerShdw>
                </a:effectLst>
                <a:latin typeface="Arial"/>
                <a:cs typeface="Arial"/>
              </a:rPr>
              <a:t>    accomplished. This </a:t>
            </a:r>
            <a:r>
              <a:rPr lang="en-US" b="1" dirty="0">
                <a:solidFill>
                  <a:srgbClr val="0000FF"/>
                </a:solidFill>
                <a:effectLst>
                  <a:outerShdw blurRad="38100" dist="38100" dir="2700000" algn="tl">
                    <a:srgbClr val="000000">
                      <a:alpha val="43137"/>
                    </a:srgbClr>
                  </a:outerShdw>
                </a:effectLst>
                <a:latin typeface="Arial"/>
                <a:cs typeface="Arial"/>
              </a:rPr>
              <a:t>uninspiring methodology </a:t>
            </a:r>
            <a:r>
              <a:rPr lang="en-US" dirty="0">
                <a:solidFill>
                  <a:schemeClr val="tx1"/>
                </a:solidFill>
                <a:effectLst>
                  <a:outerShdw blurRad="38100" dist="38100" dir="2700000" algn="tl">
                    <a:srgbClr val="000000">
                      <a:alpha val="43137"/>
                    </a:srgbClr>
                  </a:outerShdw>
                </a:effectLst>
                <a:latin typeface="Arial"/>
                <a:cs typeface="Arial"/>
              </a:rPr>
              <a:t>generally leads to focusing on topics taught  </a:t>
            </a:r>
          </a:p>
          <a:p>
            <a:r>
              <a:rPr lang="en-US" dirty="0">
                <a:solidFill>
                  <a:schemeClr val="tx1"/>
                </a:solidFill>
                <a:effectLst>
                  <a:outerShdw blurRad="38100" dist="38100" dir="2700000" algn="tl">
                    <a:srgbClr val="000000">
                      <a:alpha val="43137"/>
                    </a:srgbClr>
                  </a:outerShdw>
                </a:effectLst>
                <a:latin typeface="Arial"/>
                <a:cs typeface="Arial"/>
              </a:rPr>
              <a:t>    in </a:t>
            </a:r>
            <a:r>
              <a:rPr lang="en-US" b="1" dirty="0">
                <a:solidFill>
                  <a:srgbClr val="0000FF"/>
                </a:solidFill>
                <a:effectLst>
                  <a:outerShdw blurRad="38100" dist="38100" dir="2700000" algn="tl">
                    <a:srgbClr val="000000">
                      <a:alpha val="43137"/>
                    </a:srgbClr>
                  </a:outerShdw>
                </a:effectLst>
                <a:latin typeface="Arial"/>
                <a:cs typeface="Arial"/>
              </a:rPr>
              <a:t>isolation and without real world connections</a:t>
            </a:r>
            <a:r>
              <a:rPr lang="en-US" dirty="0">
                <a:solidFill>
                  <a:schemeClr val="tx1"/>
                </a:solidFill>
                <a:effectLst>
                  <a:outerShdw blurRad="38100" dist="38100" dir="2700000" algn="tl">
                    <a:srgbClr val="000000">
                      <a:alpha val="43137"/>
                    </a:srgbClr>
                  </a:outerShdw>
                </a:effectLst>
                <a:latin typeface="Arial"/>
                <a:cs typeface="Arial"/>
              </a:rPr>
              <a:t>.  But, what better method is there?</a:t>
            </a:r>
          </a:p>
          <a:p>
            <a:pPr marL="342900" indent="-342900">
              <a:buFont typeface="Webdings" panose="05030102010509060703" pitchFamily="18" charset="2"/>
              <a:buChar char="¨"/>
            </a:pPr>
            <a:r>
              <a:rPr lang="en-US" dirty="0">
                <a:solidFill>
                  <a:schemeClr val="tx1"/>
                </a:solidFill>
                <a:effectLst>
                  <a:outerShdw blurRad="38100" dist="38100" dir="2700000" algn="tl">
                    <a:srgbClr val="000000">
                      <a:alpha val="43137"/>
                    </a:srgbClr>
                  </a:outerShdw>
                </a:effectLst>
                <a:latin typeface="Arial"/>
                <a:cs typeface="Arial"/>
              </a:rPr>
              <a:t>How </a:t>
            </a:r>
            <a:r>
              <a:rPr lang="en-US" sz="2400" b="1" dirty="0">
                <a:solidFill>
                  <a:srgbClr val="0000FF"/>
                </a:solidFill>
                <a:effectLst>
                  <a:outerShdw blurRad="38100" dist="38100" dir="2700000" algn="tl">
                    <a:srgbClr val="000000">
                      <a:alpha val="43137"/>
                    </a:srgbClr>
                  </a:outerShdw>
                </a:effectLst>
                <a:latin typeface="Arial"/>
                <a:cs typeface="Arial"/>
              </a:rPr>
              <a:t>achievement data predicts the future </a:t>
            </a:r>
            <a:r>
              <a:rPr lang="en-US" dirty="0">
                <a:solidFill>
                  <a:schemeClr val="tx1"/>
                </a:solidFill>
                <a:effectLst>
                  <a:outerShdw blurRad="38100" dist="38100" dir="2700000" algn="tl">
                    <a:srgbClr val="000000">
                      <a:alpha val="43137"/>
                    </a:srgbClr>
                  </a:outerShdw>
                </a:effectLst>
                <a:latin typeface="Arial"/>
                <a:cs typeface="Arial"/>
              </a:rPr>
              <a:t>success of the student for which the education   </a:t>
            </a:r>
          </a:p>
          <a:p>
            <a:r>
              <a:rPr lang="en-US" dirty="0">
                <a:solidFill>
                  <a:schemeClr val="tx1"/>
                </a:solidFill>
                <a:effectLst>
                  <a:outerShdw blurRad="38100" dist="38100" dir="2700000" algn="tl">
                    <a:srgbClr val="000000">
                      <a:alpha val="43137"/>
                    </a:srgbClr>
                  </a:outerShdw>
                </a:effectLst>
                <a:latin typeface="Arial"/>
                <a:cs typeface="Arial"/>
              </a:rPr>
              <a:t>    is training that student should </a:t>
            </a:r>
            <a:r>
              <a:rPr lang="en-US" b="1" dirty="0">
                <a:solidFill>
                  <a:srgbClr val="0000FF"/>
                </a:solidFill>
                <a:effectLst>
                  <a:outerShdw blurRad="38100" dist="38100" dir="2700000" algn="tl">
                    <a:srgbClr val="000000">
                      <a:alpha val="43137"/>
                    </a:srgbClr>
                  </a:outerShdw>
                </a:effectLst>
                <a:latin typeface="Arial"/>
                <a:cs typeface="Arial"/>
              </a:rPr>
              <a:t>be valued more </a:t>
            </a:r>
            <a:r>
              <a:rPr lang="en-US" dirty="0">
                <a:solidFill>
                  <a:schemeClr val="tx1"/>
                </a:solidFill>
                <a:effectLst>
                  <a:outerShdw blurRad="38100" dist="38100" dir="2700000" algn="tl">
                    <a:srgbClr val="000000">
                      <a:alpha val="43137"/>
                    </a:srgbClr>
                  </a:outerShdw>
                </a:effectLst>
                <a:latin typeface="Arial"/>
                <a:cs typeface="Arial"/>
              </a:rPr>
              <a:t>than data of a random survey of factoids  </a:t>
            </a:r>
          </a:p>
          <a:p>
            <a:r>
              <a:rPr lang="en-US" dirty="0">
                <a:solidFill>
                  <a:schemeClr val="tx1"/>
                </a:solidFill>
                <a:effectLst>
                  <a:outerShdw blurRad="38100" dist="38100" dir="2700000" algn="tl">
                    <a:srgbClr val="000000">
                      <a:alpha val="43137"/>
                    </a:srgbClr>
                  </a:outerShdw>
                </a:effectLst>
                <a:latin typeface="Arial"/>
                <a:cs typeface="Arial"/>
              </a:rPr>
              <a:t>    and basic applications.</a:t>
            </a:r>
          </a:p>
          <a:p>
            <a:pPr marL="342900" indent="-342900">
              <a:buFont typeface="Webdings" panose="05030102010509060703" pitchFamily="18" charset="2"/>
              <a:buChar char="¨"/>
            </a:pPr>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Simon Sinek, motivational speaker and author of </a:t>
            </a:r>
            <a:r>
              <a:rPr lang="en-US" i="1"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Start with Why</a:t>
            </a:r>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 </a:t>
            </a:r>
          </a:p>
          <a:p>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    discusses the concept of </a:t>
            </a:r>
            <a:r>
              <a:rPr lang="en-US" b="1" dirty="0">
                <a:solidFill>
                  <a:srgbClr val="0000FF"/>
                </a:solidFill>
                <a:effectLst>
                  <a:outerShdw blurRad="38100" dist="38100" dir="2700000" algn="tl">
                    <a:srgbClr val="000000">
                      <a:alpha val="43137"/>
                    </a:srgbClr>
                  </a:outerShdw>
                </a:effectLst>
                <a:latin typeface="Arial"/>
                <a:cs typeface="Arial"/>
                <a:sym typeface="Webdings" panose="05030102010509060703" pitchFamily="18" charset="2"/>
              </a:rPr>
              <a:t>The Golden Circle</a:t>
            </a:r>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  He explains that </a:t>
            </a:r>
          </a:p>
          <a:p>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    answering </a:t>
            </a:r>
            <a:r>
              <a:rPr lang="en-US" b="1" dirty="0">
                <a:solidFill>
                  <a:srgbClr val="0000FF"/>
                </a:solidFill>
                <a:effectLst>
                  <a:outerShdw blurRad="38100" dist="38100" dir="2700000" algn="tl">
                    <a:srgbClr val="000000">
                      <a:alpha val="43137"/>
                    </a:srgbClr>
                  </a:outerShdw>
                </a:effectLst>
                <a:latin typeface="Arial"/>
                <a:cs typeface="Arial"/>
                <a:sym typeface="Webdings" panose="05030102010509060703" pitchFamily="18" charset="2"/>
              </a:rPr>
              <a:t>“Why?” </a:t>
            </a:r>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should come </a:t>
            </a:r>
            <a:r>
              <a:rPr lang="en-US" b="1" dirty="0">
                <a:solidFill>
                  <a:srgbClr val="0000FF"/>
                </a:solidFill>
                <a:effectLst>
                  <a:outerShdw blurRad="38100" dist="38100" dir="2700000" algn="tl">
                    <a:srgbClr val="000000">
                      <a:alpha val="43137"/>
                    </a:srgbClr>
                  </a:outerShdw>
                </a:effectLst>
                <a:latin typeface="Arial"/>
                <a:cs typeface="Arial"/>
                <a:sym typeface="Webdings" panose="05030102010509060703" pitchFamily="18" charset="2"/>
              </a:rPr>
              <a:t>before </a:t>
            </a:r>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“What?” and “How?” </a:t>
            </a:r>
          </a:p>
          <a:p>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    This idea should be applied to lesson design and drive each </a:t>
            </a:r>
          </a:p>
          <a:p>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    student’s engagement. </a:t>
            </a:r>
          </a:p>
          <a:p>
            <a:pPr marL="342900" indent="-342900">
              <a:buFont typeface="Webdings" panose="05030102010509060703" pitchFamily="18" charset="2"/>
              <a:buChar char="¨"/>
            </a:pPr>
            <a:r>
              <a:rPr lang="en-US" b="1" dirty="0">
                <a:solidFill>
                  <a:srgbClr val="0000FF"/>
                </a:solidFill>
                <a:effectLst>
                  <a:outerShdw blurRad="38100" dist="38100" dir="2700000" algn="tl">
                    <a:srgbClr val="000000">
                      <a:alpha val="43137"/>
                    </a:srgbClr>
                  </a:outerShdw>
                </a:effectLst>
                <a:latin typeface="Arial"/>
                <a:cs typeface="Arial"/>
              </a:rPr>
              <a:t>Constructivism</a:t>
            </a:r>
            <a:r>
              <a:rPr lang="en-US" dirty="0">
                <a:solidFill>
                  <a:schemeClr val="tx1"/>
                </a:solidFill>
                <a:effectLst>
                  <a:outerShdw blurRad="38100" dist="38100" dir="2700000" algn="tl">
                    <a:srgbClr val="000000">
                      <a:alpha val="43137"/>
                    </a:srgbClr>
                  </a:outerShdw>
                </a:effectLst>
                <a:latin typeface="Arial"/>
                <a:cs typeface="Arial"/>
              </a:rPr>
              <a:t>, understanding through creating, is an effective</a:t>
            </a:r>
          </a:p>
          <a:p>
            <a:r>
              <a:rPr lang="en-US" dirty="0">
                <a:solidFill>
                  <a:schemeClr val="tx1"/>
                </a:solidFill>
                <a:effectLst>
                  <a:outerShdw blurRad="38100" dist="38100" dir="2700000" algn="tl">
                    <a:srgbClr val="000000">
                      <a:alpha val="43137"/>
                    </a:srgbClr>
                  </a:outerShdw>
                </a:effectLst>
                <a:latin typeface="Arial"/>
                <a:cs typeface="Arial"/>
              </a:rPr>
              <a:t>    method to motivate students engagement when paired with</a:t>
            </a:r>
          </a:p>
          <a:p>
            <a:r>
              <a:rPr lang="en-US" dirty="0">
                <a:solidFill>
                  <a:schemeClr val="tx1"/>
                </a:solidFill>
                <a:effectLst>
                  <a:outerShdw blurRad="38100" dist="38100" dir="2700000" algn="tl">
                    <a:srgbClr val="000000">
                      <a:alpha val="43137"/>
                    </a:srgbClr>
                  </a:outerShdw>
                </a:effectLst>
                <a:latin typeface="Arial"/>
                <a:cs typeface="Arial"/>
              </a:rPr>
              <a:t>    providing new information that peaks their interest.</a:t>
            </a:r>
          </a:p>
          <a:p>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a:t>
            </a:r>
            <a:r>
              <a:rPr lang="en-US" b="1" dirty="0">
                <a:solidFill>
                  <a:srgbClr val="0000FF"/>
                </a:solidFill>
                <a:effectLst>
                  <a:outerShdw blurRad="38100" dist="38100" dir="2700000" algn="tl">
                    <a:srgbClr val="000000">
                      <a:alpha val="43137"/>
                    </a:srgbClr>
                  </a:outerShdw>
                </a:effectLst>
                <a:latin typeface="Arial"/>
                <a:cs typeface="Arial"/>
                <a:sym typeface="Webdings" panose="05030102010509060703" pitchFamily="18" charset="2"/>
              </a:rPr>
              <a:t>The Engineering Design Process </a:t>
            </a:r>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is the perfect blending</a:t>
            </a:r>
          </a:p>
          <a:p>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    of providing students </a:t>
            </a:r>
            <a:r>
              <a:rPr lang="en-US" b="1" dirty="0">
                <a:solidFill>
                  <a:srgbClr val="0000FF"/>
                </a:solidFill>
                <a:effectLst>
                  <a:outerShdw blurRad="38100" dist="38100" dir="2700000" algn="tl">
                    <a:srgbClr val="000000">
                      <a:alpha val="43137"/>
                    </a:srgbClr>
                  </a:outerShdw>
                </a:effectLst>
                <a:latin typeface="Arial"/>
                <a:cs typeface="Arial"/>
                <a:sym typeface="Webdings" panose="05030102010509060703" pitchFamily="18" charset="2"/>
              </a:rPr>
              <a:t>structure</a:t>
            </a:r>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 while building through their </a:t>
            </a:r>
            <a:r>
              <a:rPr lang="en-US" b="1" dirty="0">
                <a:solidFill>
                  <a:srgbClr val="0000FF"/>
                </a:solidFill>
                <a:effectLst>
                  <a:outerShdw blurRad="38100" dist="38100" dir="2700000" algn="tl">
                    <a:srgbClr val="000000">
                      <a:alpha val="43137"/>
                    </a:srgbClr>
                  </a:outerShdw>
                </a:effectLst>
                <a:latin typeface="Arial"/>
                <a:cs typeface="Arial"/>
                <a:sym typeface="Webdings" panose="05030102010509060703" pitchFamily="18" charset="2"/>
              </a:rPr>
              <a:t>creativity</a:t>
            </a:r>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a:t>
            </a:r>
          </a:p>
          <a:p>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Including </a:t>
            </a:r>
            <a:r>
              <a:rPr lang="en-US" b="1" dirty="0">
                <a:solidFill>
                  <a:srgbClr val="0000FF"/>
                </a:solidFill>
                <a:effectLst>
                  <a:outerShdw blurRad="38100" dist="38100" dir="2700000" algn="tl">
                    <a:srgbClr val="000000">
                      <a:alpha val="43137"/>
                    </a:srgbClr>
                  </a:outerShdw>
                </a:effectLst>
                <a:latin typeface="Arial"/>
                <a:cs typeface="Arial"/>
                <a:sym typeface="Webdings" panose="05030102010509060703" pitchFamily="18" charset="2"/>
              </a:rPr>
              <a:t>new and exciting topics </a:t>
            </a:r>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stimulates students’ willingness to</a:t>
            </a:r>
          </a:p>
          <a:p>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    participate and engage in exploring more challenging topics.  Within the </a:t>
            </a:r>
          </a:p>
          <a:p>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    proposed lesson, the students will investigate </a:t>
            </a:r>
            <a:r>
              <a:rPr lang="en-US" b="1" dirty="0">
                <a:solidFill>
                  <a:srgbClr val="0000FF"/>
                </a:solidFill>
                <a:effectLst>
                  <a:outerShdw blurRad="38100" dist="38100" dir="2700000" algn="tl">
                    <a:srgbClr val="000000">
                      <a:alpha val="43137"/>
                    </a:srgbClr>
                  </a:outerShdw>
                </a:effectLst>
                <a:latin typeface="Arial"/>
                <a:cs typeface="Arial"/>
                <a:sym typeface="Webdings" panose="05030102010509060703" pitchFamily="18" charset="2"/>
              </a:rPr>
              <a:t>Nuclear Medicine </a:t>
            </a:r>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including </a:t>
            </a:r>
          </a:p>
          <a:p>
            <a:r>
              <a:rPr lang="en-US" b="1"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    </a:t>
            </a:r>
            <a:r>
              <a:rPr lang="en-US" b="1" dirty="0">
                <a:solidFill>
                  <a:srgbClr val="0000FF"/>
                </a:solidFill>
                <a:effectLst>
                  <a:outerShdw blurRad="38100" dist="38100" dir="2700000" algn="tl">
                    <a:srgbClr val="000000">
                      <a:alpha val="43137"/>
                    </a:srgbClr>
                  </a:outerShdw>
                </a:effectLst>
                <a:latin typeface="Arial"/>
                <a:cs typeface="Arial"/>
                <a:sym typeface="Webdings" panose="05030102010509060703" pitchFamily="18" charset="2"/>
              </a:rPr>
              <a:t>Radiopharmaceuticals</a:t>
            </a:r>
            <a:r>
              <a:rPr lang="en-US" b="1"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 </a:t>
            </a:r>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and</a:t>
            </a:r>
            <a:r>
              <a:rPr lang="en-US" b="1"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 </a:t>
            </a:r>
            <a:r>
              <a:rPr lang="en-US" b="1" dirty="0">
                <a:solidFill>
                  <a:srgbClr val="0000FF"/>
                </a:solidFill>
                <a:effectLst>
                  <a:outerShdw blurRad="38100" dist="38100" dir="2700000" algn="tl">
                    <a:srgbClr val="000000">
                      <a:alpha val="43137"/>
                    </a:srgbClr>
                  </a:outerShdw>
                </a:effectLst>
                <a:latin typeface="Arial"/>
                <a:cs typeface="Arial"/>
                <a:sym typeface="Webdings" panose="05030102010509060703" pitchFamily="18" charset="2"/>
              </a:rPr>
              <a:t>PET/CT scanners</a:t>
            </a:r>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 </a:t>
            </a:r>
          </a:p>
          <a:p>
            <a:pPr marL="342900" indent="-342900">
              <a:buFont typeface="Webdings" panose="05030102010509060703" pitchFamily="18" charset="2"/>
              <a:buChar char="¨"/>
            </a:pPr>
            <a:r>
              <a:rPr lang="en-US" b="1" dirty="0">
                <a:solidFill>
                  <a:srgbClr val="0000FF"/>
                </a:solidFill>
                <a:effectLst>
                  <a:outerShdw blurRad="38100" dist="38100" dir="2700000" algn="tl">
                    <a:srgbClr val="000000">
                      <a:alpha val="43137"/>
                    </a:srgbClr>
                  </a:outerShdw>
                </a:effectLst>
                <a:latin typeface="Arial"/>
                <a:cs typeface="Arial"/>
                <a:sym typeface="Webdings" panose="05030102010509060703" pitchFamily="18" charset="2"/>
              </a:rPr>
              <a:t>Revisiting new technology </a:t>
            </a:r>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that most students did not realize existed </a:t>
            </a:r>
          </a:p>
          <a:p>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    and having the students incorporate that new knowledge into a project </a:t>
            </a:r>
          </a:p>
          <a:p>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    was also designed within this lesson.  The concept of </a:t>
            </a:r>
            <a:r>
              <a:rPr lang="en-US" b="1" dirty="0">
                <a:solidFill>
                  <a:srgbClr val="0000FF"/>
                </a:solidFill>
                <a:effectLst>
                  <a:outerShdw blurRad="38100" dist="38100" dir="2700000" algn="tl">
                    <a:srgbClr val="000000">
                      <a:alpha val="43137"/>
                    </a:srgbClr>
                  </a:outerShdw>
                </a:effectLst>
                <a:latin typeface="Arial"/>
                <a:cs typeface="Arial"/>
                <a:sym typeface="Webdings" panose="05030102010509060703" pitchFamily="18" charset="2"/>
              </a:rPr>
              <a:t>Piezoelectricity</a:t>
            </a:r>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 was introduced     </a:t>
            </a:r>
          </a:p>
          <a:p>
            <a:r>
              <a:rPr lang="en-US" dirty="0">
                <a:solidFill>
                  <a:schemeClr val="tx1"/>
                </a:solidFill>
                <a:effectLst>
                  <a:outerShdw blurRad="38100" dist="38100" dir="2700000" algn="tl">
                    <a:srgbClr val="000000">
                      <a:alpha val="43137"/>
                    </a:srgbClr>
                  </a:outerShdw>
                </a:effectLst>
                <a:latin typeface="Arial"/>
                <a:cs typeface="Arial"/>
                <a:sym typeface="Webdings" panose="05030102010509060703" pitchFamily="18" charset="2"/>
              </a:rPr>
              <a:t>    during the Energy unit. </a:t>
            </a:r>
          </a:p>
        </p:txBody>
      </p:sp>
      <p:sp>
        <p:nvSpPr>
          <p:cNvPr id="21" name="Text Placeholder 20"/>
          <p:cNvSpPr>
            <a:spLocks noGrp="1"/>
          </p:cNvSpPr>
          <p:nvPr>
            <p:ph type="body" sz="quarter" idx="11"/>
          </p:nvPr>
        </p:nvSpPr>
        <p:spPr>
          <a:xfrm>
            <a:off x="914667" y="5253344"/>
            <a:ext cx="13573126" cy="800211"/>
          </a:xfrm>
        </p:spPr>
        <p:txBody>
          <a:bodyPr/>
          <a:lstStyle/>
          <a:p>
            <a:r>
              <a:rPr lang="en-US" sz="4000" dirty="0">
                <a:solidFill>
                  <a:srgbClr val="0000FF"/>
                </a:solidFill>
                <a:effectLst>
                  <a:outerShdw blurRad="38100" dist="38100" dir="2700000" algn="tl">
                    <a:srgbClr val="000000">
                      <a:alpha val="43137"/>
                    </a:srgbClr>
                  </a:outerShdw>
                </a:effectLst>
              </a:rPr>
              <a:t>Summary</a:t>
            </a:r>
          </a:p>
        </p:txBody>
      </p:sp>
      <p:sp>
        <p:nvSpPr>
          <p:cNvPr id="26" name="Text Placeholder 25"/>
          <p:cNvSpPr>
            <a:spLocks noGrp="1"/>
          </p:cNvSpPr>
          <p:nvPr>
            <p:ph type="body" sz="quarter" idx="20"/>
          </p:nvPr>
        </p:nvSpPr>
        <p:spPr>
          <a:xfrm>
            <a:off x="953313" y="17005297"/>
            <a:ext cx="13573125" cy="800211"/>
          </a:xfrm>
        </p:spPr>
        <p:txBody>
          <a:bodyPr/>
          <a:lstStyle/>
          <a:p>
            <a:r>
              <a:rPr lang="en-US" sz="4000" dirty="0">
                <a:solidFill>
                  <a:srgbClr val="FF9900"/>
                </a:solidFill>
                <a:effectLst>
                  <a:outerShdw blurRad="38100" dist="38100" dir="2700000" algn="tl">
                    <a:srgbClr val="000000">
                      <a:alpha val="43137"/>
                    </a:srgbClr>
                  </a:outerShdw>
                </a:effectLst>
              </a:rPr>
              <a:t>RET Research Experiences</a:t>
            </a:r>
          </a:p>
        </p:txBody>
      </p:sp>
      <p:sp>
        <p:nvSpPr>
          <p:cNvPr id="9" name="Text Placeholder 8"/>
          <p:cNvSpPr>
            <a:spLocks noGrp="1"/>
          </p:cNvSpPr>
          <p:nvPr>
            <p:ph type="body" sz="quarter" idx="21"/>
          </p:nvPr>
        </p:nvSpPr>
        <p:spPr>
          <a:xfrm>
            <a:off x="29400236" y="15682665"/>
            <a:ext cx="13571534" cy="4672026"/>
          </a:xfrm>
          <a:ln>
            <a:noFill/>
          </a:ln>
        </p:spPr>
        <p:txBody>
          <a:bodyPr/>
          <a:lstStyle/>
          <a:p>
            <a:r>
              <a:rPr lang="en-US" sz="3600" b="1" dirty="0">
                <a:solidFill>
                  <a:srgbClr val="FF0000"/>
                </a:solidFill>
                <a:effectLst>
                  <a:outerShdw blurRad="38100" dist="38100" dir="2700000" algn="tl">
                    <a:srgbClr val="000000">
                      <a:alpha val="43137"/>
                    </a:srgbClr>
                  </a:outerShdw>
                </a:effectLst>
              </a:rPr>
              <a:t>    Cooperative Learning                        </a:t>
            </a:r>
            <a:r>
              <a:rPr lang="en-US" sz="3600" b="1" dirty="0">
                <a:solidFill>
                  <a:srgbClr val="FF9900"/>
                </a:solidFill>
                <a:effectLst>
                  <a:outerShdw blurRad="38100" dist="38100" dir="2700000" algn="tl">
                    <a:srgbClr val="000000">
                      <a:alpha val="43137"/>
                    </a:srgbClr>
                  </a:outerShdw>
                </a:effectLst>
              </a:rPr>
              <a:t>Inquiry-Based Learning</a:t>
            </a:r>
            <a:endParaRPr lang="en-US" sz="3600" b="1" dirty="0">
              <a:solidFill>
                <a:srgbClr val="FF0000"/>
              </a:solidFill>
              <a:effectLst>
                <a:outerShdw blurRad="38100" dist="38100" dir="2700000" algn="tl">
                  <a:srgbClr val="000000">
                    <a:alpha val="43137"/>
                  </a:srgbClr>
                </a:outerShdw>
              </a:effectLst>
            </a:endParaRPr>
          </a:p>
          <a:p>
            <a:pPr lvl="0"/>
            <a:endParaRPr lang="en-US" sz="2000" b="1" dirty="0">
              <a:solidFill>
                <a:srgbClr val="FFFF00"/>
              </a:solidFill>
              <a:effectLst>
                <a:outerShdw blurRad="38100" dist="38100" dir="2700000" algn="tl">
                  <a:srgbClr val="000000">
                    <a:alpha val="43137"/>
                  </a:srgbClr>
                </a:outerShdw>
              </a:effectLst>
            </a:endParaRPr>
          </a:p>
          <a:p>
            <a:r>
              <a:rPr lang="en-US" sz="3600" b="1" dirty="0">
                <a:solidFill>
                  <a:srgbClr val="FFFF00"/>
                </a:solidFill>
                <a:effectLst>
                  <a:outerShdw blurRad="38100" dist="38100" dir="2700000" algn="tl">
                    <a:srgbClr val="000000">
                      <a:alpha val="43137"/>
                    </a:srgbClr>
                  </a:outerShdw>
                </a:effectLst>
              </a:rPr>
              <a:t>           Effective Questioning            </a:t>
            </a:r>
            <a:r>
              <a:rPr lang="en-US" sz="3600" b="1" dirty="0">
                <a:solidFill>
                  <a:srgbClr val="0000FF"/>
                </a:solidFill>
                <a:effectLst>
                  <a:outerShdw blurRad="38100" dist="38100" dir="2700000" algn="tl">
                    <a:srgbClr val="000000">
                      <a:alpha val="43137"/>
                    </a:srgbClr>
                  </a:outerShdw>
                </a:effectLst>
              </a:rPr>
              <a:t>Graphic Organizers</a:t>
            </a:r>
          </a:p>
          <a:p>
            <a:pPr lvl="0"/>
            <a:endParaRPr lang="en-US" sz="1400" b="1" dirty="0">
              <a:solidFill>
                <a:srgbClr val="FFFF00"/>
              </a:solidFill>
              <a:effectLst>
                <a:outerShdw blurRad="38100" dist="38100" dir="2700000" algn="tl">
                  <a:srgbClr val="000000">
                    <a:alpha val="43137"/>
                  </a:srgbClr>
                </a:outerShdw>
              </a:effectLst>
            </a:endParaRPr>
          </a:p>
          <a:p>
            <a:pPr lvl="0"/>
            <a:r>
              <a:rPr lang="en-US" sz="3600" b="1" dirty="0">
                <a:solidFill>
                  <a:srgbClr val="339933"/>
                </a:solidFill>
                <a:effectLst>
                  <a:outerShdw blurRad="38100" dist="38100" dir="2700000" algn="tl">
                    <a:srgbClr val="000000">
                      <a:alpha val="43137"/>
                    </a:srgbClr>
                  </a:outerShdw>
                </a:effectLst>
              </a:rPr>
              <a:t>                        Generating and Testing Hypotheses</a:t>
            </a:r>
          </a:p>
          <a:p>
            <a:pPr lvl="0"/>
            <a:endParaRPr lang="en-US" sz="2000" b="1" dirty="0">
              <a:solidFill>
                <a:srgbClr val="339933"/>
              </a:solidFill>
              <a:effectLst>
                <a:outerShdw blurRad="38100" dist="38100" dir="2700000" algn="tl">
                  <a:srgbClr val="000000">
                    <a:alpha val="43137"/>
                  </a:srgbClr>
                </a:outerShdw>
              </a:effectLst>
            </a:endParaRPr>
          </a:p>
          <a:p>
            <a:r>
              <a:rPr lang="en-US" sz="3600" b="1" dirty="0">
                <a:solidFill>
                  <a:srgbClr val="7030A0"/>
                </a:solidFill>
                <a:effectLst>
                  <a:outerShdw blurRad="38100" dist="38100" dir="2700000" algn="tl">
                    <a:srgbClr val="000000">
                      <a:alpha val="43137"/>
                    </a:srgbClr>
                  </a:outerShdw>
                </a:effectLst>
              </a:rPr>
              <a:t>      Project-Based Learning                      </a:t>
            </a:r>
            <a:r>
              <a:rPr lang="en-US" sz="3600" b="1" dirty="0">
                <a:solidFill>
                  <a:srgbClr val="FF3399"/>
                </a:solidFill>
                <a:effectLst>
                  <a:outerShdw blurRad="38100" dist="38100" dir="2700000" algn="tl">
                    <a:srgbClr val="000000">
                      <a:alpha val="43137"/>
                    </a:srgbClr>
                  </a:outerShdw>
                </a:effectLst>
              </a:rPr>
              <a:t>Graphic Organizers</a:t>
            </a:r>
            <a:endParaRPr lang="en-US" sz="3600" b="1" dirty="0">
              <a:solidFill>
                <a:srgbClr val="FF3399"/>
              </a:solidFill>
              <a:effectLst>
                <a:outerShdw blurRad="38100" dist="38100" dir="2700000" algn="tl">
                  <a:srgbClr val="000000">
                    <a:alpha val="43137"/>
                  </a:srgbClr>
                </a:outerShdw>
              </a:effectLst>
              <a:latin typeface="Arial"/>
              <a:cs typeface="Arial"/>
            </a:endParaRPr>
          </a:p>
          <a:p>
            <a:pPr lvl="0"/>
            <a:endParaRPr lang="en-US" sz="3600" b="1" dirty="0">
              <a:solidFill>
                <a:srgbClr val="7030A0"/>
              </a:solidFill>
              <a:effectLst>
                <a:outerShdw blurRad="38100" dist="38100" dir="2700000" algn="tl">
                  <a:srgbClr val="000000">
                    <a:alpha val="43137"/>
                  </a:srgbClr>
                </a:outerShdw>
              </a:effectLst>
            </a:endParaRPr>
          </a:p>
        </p:txBody>
      </p:sp>
      <p:sp>
        <p:nvSpPr>
          <p:cNvPr id="10" name="Text Placeholder 9"/>
          <p:cNvSpPr>
            <a:spLocks noGrp="1"/>
          </p:cNvSpPr>
          <p:nvPr>
            <p:ph type="body" sz="quarter" idx="22"/>
          </p:nvPr>
        </p:nvSpPr>
        <p:spPr>
          <a:xfrm>
            <a:off x="29400236" y="5405478"/>
            <a:ext cx="13571534" cy="800211"/>
          </a:xfrm>
        </p:spPr>
        <p:txBody>
          <a:bodyPr/>
          <a:lstStyle/>
          <a:p>
            <a:r>
              <a:rPr lang="en-US" sz="4000" dirty="0">
                <a:solidFill>
                  <a:srgbClr val="339933"/>
                </a:solidFill>
                <a:effectLst>
                  <a:outerShdw blurRad="38100" dist="38100" dir="2700000" algn="tl">
                    <a:srgbClr val="000000">
                      <a:alpha val="43137"/>
                    </a:srgbClr>
                  </a:outerShdw>
                </a:effectLst>
              </a:rPr>
              <a:t>Learning Goals</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255465" y="12586535"/>
            <a:ext cx="2128969" cy="2125078"/>
          </a:xfrm>
          <a:prstGeom prst="rect">
            <a:avLst/>
          </a:prstGeom>
        </p:spPr>
      </p:pic>
      <p:sp>
        <p:nvSpPr>
          <p:cNvPr id="11" name="Text Placeholder 10"/>
          <p:cNvSpPr>
            <a:spLocks noGrp="1"/>
          </p:cNvSpPr>
          <p:nvPr>
            <p:ph type="body" sz="quarter" idx="23"/>
          </p:nvPr>
        </p:nvSpPr>
        <p:spPr>
          <a:xfrm>
            <a:off x="14931892" y="6082049"/>
            <a:ext cx="13801859" cy="28676458"/>
          </a:xfrm>
        </p:spPr>
        <p:txBody>
          <a:bodyPr/>
          <a:lstStyle/>
          <a:p>
            <a:pPr algn="ctr">
              <a:spcBef>
                <a:spcPts val="0"/>
              </a:spcBef>
            </a:pPr>
            <a:r>
              <a:rPr lang="en-US" sz="3200" b="1" dirty="0">
                <a:solidFill>
                  <a:schemeClr val="tx1"/>
                </a:solidFill>
                <a:effectLst>
                  <a:outerShdw blurRad="38100" dist="38100" dir="2700000" algn="tl">
                    <a:srgbClr val="000000">
                      <a:alpha val="43137"/>
                    </a:srgbClr>
                  </a:outerShdw>
                </a:effectLst>
                <a:latin typeface="Arial"/>
                <a:cs typeface="Arial"/>
              </a:rPr>
              <a:t>Students will design, create, evaluate and </a:t>
            </a:r>
          </a:p>
          <a:p>
            <a:pPr algn="ctr">
              <a:spcBef>
                <a:spcPts val="0"/>
              </a:spcBef>
            </a:pPr>
            <a:r>
              <a:rPr lang="en-US" sz="3200" b="1" dirty="0">
                <a:solidFill>
                  <a:schemeClr val="tx1"/>
                </a:solidFill>
                <a:effectLst>
                  <a:outerShdw blurRad="38100" dist="38100" dir="2700000" algn="tl">
                    <a:srgbClr val="000000">
                      <a:alpha val="43137"/>
                    </a:srgbClr>
                  </a:outerShdw>
                </a:effectLst>
                <a:latin typeface="Arial"/>
                <a:cs typeface="Arial"/>
              </a:rPr>
              <a:t>modify a Rube Goldberg machine.  </a:t>
            </a:r>
          </a:p>
          <a:p>
            <a:r>
              <a:rPr lang="en-US" b="1" u="sng" dirty="0">
                <a:solidFill>
                  <a:srgbClr val="CC00FF"/>
                </a:solidFill>
                <a:effectLst>
                  <a:outerShdw blurRad="38100" dist="38100" dir="2700000" algn="tl">
                    <a:srgbClr val="000000">
                      <a:alpha val="43137"/>
                    </a:srgbClr>
                  </a:outerShdw>
                </a:effectLst>
                <a:latin typeface="Arial"/>
                <a:cs typeface="Arial"/>
              </a:rPr>
              <a:t>Prior to Day 1</a:t>
            </a:r>
          </a:p>
          <a:p>
            <a:r>
              <a:rPr lang="en-US" dirty="0">
                <a:solidFill>
                  <a:schemeClr val="tx1"/>
                </a:solidFill>
                <a:latin typeface="Arial"/>
                <a:cs typeface="Arial"/>
              </a:rPr>
              <a:t>-</a:t>
            </a:r>
            <a:r>
              <a:rPr lang="en-US" dirty="0">
                <a:solidFill>
                  <a:schemeClr val="tx1"/>
                </a:solidFill>
                <a:effectLst>
                  <a:outerShdw blurRad="38100" dist="38100" dir="2700000" algn="tl">
                    <a:srgbClr val="000000">
                      <a:alpha val="43137"/>
                    </a:srgbClr>
                  </a:outerShdw>
                </a:effectLst>
                <a:latin typeface="Arial"/>
                <a:cs typeface="Arial"/>
              </a:rPr>
              <a:t>Students will have practiced with piezoelectric buzzers &amp; sensors, with coding a robot,</a:t>
            </a:r>
          </a:p>
          <a:p>
            <a:r>
              <a:rPr lang="en-US" dirty="0">
                <a:solidFill>
                  <a:schemeClr val="tx1"/>
                </a:solidFill>
                <a:effectLst>
                  <a:outerShdw blurRad="38100" dist="38100" dir="2700000" algn="tl">
                    <a:srgbClr val="000000">
                      <a:alpha val="43137"/>
                    </a:srgbClr>
                  </a:outerShdw>
                </a:effectLst>
                <a:latin typeface="Arial"/>
                <a:cs typeface="Arial"/>
              </a:rPr>
              <a:t>  with The Golden Circle Method, and with the Energy, Thermodynamics, and Waves Units. </a:t>
            </a:r>
          </a:p>
          <a:p>
            <a:r>
              <a:rPr lang="en-US" dirty="0">
                <a:solidFill>
                  <a:schemeClr val="tx1"/>
                </a:solidFill>
                <a:effectLst>
                  <a:outerShdw blurRad="38100" dist="38100" dir="2700000" algn="tl">
                    <a:srgbClr val="000000">
                      <a:alpha val="43137"/>
                    </a:srgbClr>
                  </a:outerShdw>
                </a:effectLst>
                <a:latin typeface="Arial"/>
                <a:cs typeface="Arial"/>
              </a:rPr>
              <a:t>-Students must follow practiced </a:t>
            </a:r>
            <a:r>
              <a:rPr lang="en-US" i="1" dirty="0">
                <a:solidFill>
                  <a:schemeClr val="tx1"/>
                </a:solidFill>
                <a:effectLst>
                  <a:outerShdw blurRad="38100" dist="38100" dir="2700000" algn="tl">
                    <a:srgbClr val="000000">
                      <a:alpha val="43137"/>
                    </a:srgbClr>
                  </a:outerShdw>
                </a:effectLst>
                <a:latin typeface="Arial"/>
                <a:cs typeface="Arial"/>
              </a:rPr>
              <a:t>Expectations &amp; Procedures </a:t>
            </a:r>
            <a:r>
              <a:rPr lang="en-US" dirty="0">
                <a:solidFill>
                  <a:schemeClr val="tx1"/>
                </a:solidFill>
                <a:effectLst>
                  <a:outerShdw blurRad="38100" dist="38100" dir="2700000" algn="tl">
                    <a:srgbClr val="000000">
                      <a:alpha val="43137"/>
                    </a:srgbClr>
                  </a:outerShdw>
                </a:effectLst>
                <a:latin typeface="Arial"/>
                <a:cs typeface="Arial"/>
              </a:rPr>
              <a:t>for Group Projects.</a:t>
            </a:r>
          </a:p>
          <a:p>
            <a:r>
              <a:rPr lang="en-US" dirty="0">
                <a:solidFill>
                  <a:schemeClr val="tx1"/>
                </a:solidFill>
                <a:effectLst>
                  <a:outerShdw blurRad="38100" dist="38100" dir="2700000" algn="tl">
                    <a:srgbClr val="000000">
                      <a:alpha val="43137"/>
                    </a:srgbClr>
                  </a:outerShdw>
                </a:effectLst>
                <a:latin typeface="Arial"/>
                <a:cs typeface="Arial"/>
              </a:rPr>
              <a:t>-Pre-Assessment will have already been completed.</a:t>
            </a:r>
          </a:p>
          <a:p>
            <a:endParaRPr lang="en-US" sz="800" b="1" u="sng" dirty="0">
              <a:solidFill>
                <a:srgbClr val="CC00FF"/>
              </a:solidFill>
              <a:effectLst>
                <a:outerShdw blurRad="38100" dist="38100" dir="2700000" algn="tl">
                  <a:srgbClr val="000000">
                    <a:alpha val="43137"/>
                  </a:srgbClr>
                </a:outerShdw>
              </a:effectLst>
              <a:latin typeface="Arial"/>
              <a:cs typeface="Arial"/>
            </a:endParaRPr>
          </a:p>
          <a:p>
            <a:r>
              <a:rPr lang="en-US" b="1" u="sng" dirty="0">
                <a:solidFill>
                  <a:srgbClr val="CC00FF"/>
                </a:solidFill>
                <a:effectLst>
                  <a:outerShdw blurRad="38100" dist="38100" dir="2700000" algn="tl">
                    <a:srgbClr val="000000">
                      <a:alpha val="43137"/>
                    </a:srgbClr>
                  </a:outerShdw>
                </a:effectLst>
                <a:latin typeface="Arial"/>
                <a:cs typeface="Arial"/>
              </a:rPr>
              <a:t>Day 1</a:t>
            </a:r>
          </a:p>
          <a:p>
            <a:pPr marL="342900" indent="-342900">
              <a:buFontTx/>
              <a:buChar char="-"/>
            </a:pPr>
            <a:r>
              <a:rPr lang="en-US" dirty="0">
                <a:solidFill>
                  <a:schemeClr val="tx1"/>
                </a:solidFill>
                <a:effectLst>
                  <a:outerShdw blurRad="38100" dist="38100" dir="2700000" algn="tl">
                    <a:srgbClr val="000000">
                      <a:alpha val="43137"/>
                    </a:srgbClr>
                  </a:outerShdw>
                </a:effectLst>
                <a:latin typeface="Arial"/>
                <a:cs typeface="Arial"/>
              </a:rPr>
              <a:t>Project is Introduced with Expectations</a:t>
            </a:r>
          </a:p>
          <a:p>
            <a:r>
              <a:rPr lang="en-US" dirty="0">
                <a:solidFill>
                  <a:schemeClr val="tx1"/>
                </a:solidFill>
                <a:effectLst>
                  <a:outerShdw blurRad="38100" dist="38100" dir="2700000" algn="tl">
                    <a:srgbClr val="000000">
                      <a:alpha val="43137"/>
                    </a:srgbClr>
                  </a:outerShdw>
                </a:effectLst>
                <a:latin typeface="Arial"/>
                <a:cs typeface="Arial"/>
              </a:rPr>
              <a:t>-   The Scenario is discussed as a class</a:t>
            </a:r>
          </a:p>
          <a:p>
            <a:pPr marL="342900" indent="-342900">
              <a:buFontTx/>
              <a:buChar char="-"/>
            </a:pPr>
            <a:r>
              <a:rPr lang="en-US" dirty="0">
                <a:solidFill>
                  <a:schemeClr val="tx1"/>
                </a:solidFill>
                <a:effectLst>
                  <a:outerShdw blurRad="38100" dist="38100" dir="2700000" algn="tl">
                    <a:srgbClr val="000000">
                      <a:alpha val="43137"/>
                    </a:srgbClr>
                  </a:outerShdw>
                </a:effectLst>
                <a:latin typeface="Arial"/>
                <a:cs typeface="Arial"/>
              </a:rPr>
              <a:t>Students will complete the graphic organizer</a:t>
            </a:r>
          </a:p>
          <a:p>
            <a:pPr marL="342900" indent="-342900">
              <a:buFontTx/>
              <a:buChar char="-"/>
            </a:pPr>
            <a:r>
              <a:rPr lang="en-US" dirty="0">
                <a:solidFill>
                  <a:schemeClr val="tx1"/>
                </a:solidFill>
                <a:effectLst>
                  <a:outerShdw blurRad="38100" dist="38100" dir="2700000" algn="tl">
                    <a:srgbClr val="000000">
                      <a:alpha val="43137"/>
                    </a:srgbClr>
                  </a:outerShdw>
                </a:effectLst>
                <a:latin typeface="Arial"/>
                <a:cs typeface="Arial"/>
              </a:rPr>
              <a:t>Research will be divided equally as a group</a:t>
            </a:r>
          </a:p>
          <a:p>
            <a:endParaRPr lang="en-US" sz="800" dirty="0">
              <a:solidFill>
                <a:schemeClr val="tx1"/>
              </a:solidFill>
              <a:effectLst>
                <a:outerShdw blurRad="38100" dist="38100" dir="2700000" algn="tl">
                  <a:srgbClr val="000000">
                    <a:alpha val="43137"/>
                  </a:srgbClr>
                </a:outerShdw>
              </a:effectLst>
              <a:latin typeface="Arial"/>
              <a:cs typeface="Arial"/>
            </a:endParaRPr>
          </a:p>
          <a:p>
            <a:r>
              <a:rPr lang="en-US" b="1" u="sng" dirty="0">
                <a:solidFill>
                  <a:srgbClr val="CC00FF"/>
                </a:solidFill>
                <a:effectLst>
                  <a:outerShdw blurRad="38100" dist="38100" dir="2700000" algn="tl">
                    <a:srgbClr val="000000">
                      <a:alpha val="43137"/>
                    </a:srgbClr>
                  </a:outerShdw>
                </a:effectLst>
                <a:latin typeface="Arial"/>
                <a:cs typeface="Arial"/>
              </a:rPr>
              <a:t>Day 2</a:t>
            </a:r>
          </a:p>
          <a:p>
            <a:pPr marL="342900" indent="-342900">
              <a:buFontTx/>
              <a:buChar char="-"/>
            </a:pPr>
            <a:r>
              <a:rPr lang="en-US" dirty="0">
                <a:solidFill>
                  <a:schemeClr val="tx1"/>
                </a:solidFill>
                <a:effectLst>
                  <a:outerShdw blurRad="38100" dist="38100" dir="2700000" algn="tl">
                    <a:srgbClr val="000000">
                      <a:alpha val="43137"/>
                    </a:srgbClr>
                  </a:outerShdw>
                </a:effectLst>
                <a:latin typeface="Arial"/>
                <a:cs typeface="Arial"/>
              </a:rPr>
              <a:t>Students will complete the Research and share</a:t>
            </a:r>
          </a:p>
          <a:p>
            <a:pPr marL="342900" indent="-342900">
              <a:buFontTx/>
              <a:buChar char="-"/>
            </a:pPr>
            <a:r>
              <a:rPr lang="en-US" dirty="0">
                <a:solidFill>
                  <a:schemeClr val="tx1"/>
                </a:solidFill>
                <a:effectLst>
                  <a:outerShdw blurRad="38100" dist="38100" dir="2700000" algn="tl">
                    <a:srgbClr val="000000">
                      <a:alpha val="43137"/>
                    </a:srgbClr>
                  </a:outerShdw>
                </a:effectLst>
                <a:latin typeface="Arial"/>
                <a:cs typeface="Arial"/>
              </a:rPr>
              <a:t>Brainstorming and drawing an idea will be </a:t>
            </a:r>
          </a:p>
          <a:p>
            <a:r>
              <a:rPr lang="en-US" dirty="0">
                <a:solidFill>
                  <a:schemeClr val="tx1"/>
                </a:solidFill>
                <a:effectLst>
                  <a:outerShdw blurRad="38100" dist="38100" dir="2700000" algn="tl">
                    <a:srgbClr val="000000">
                      <a:alpha val="43137"/>
                    </a:srgbClr>
                  </a:outerShdw>
                </a:effectLst>
                <a:latin typeface="Arial"/>
                <a:cs typeface="Arial"/>
              </a:rPr>
              <a:t>    completed individually</a:t>
            </a:r>
          </a:p>
          <a:p>
            <a:pPr marL="342900" indent="-342900">
              <a:buFontTx/>
              <a:buChar char="-"/>
            </a:pPr>
            <a:r>
              <a:rPr lang="en-US" dirty="0">
                <a:solidFill>
                  <a:schemeClr val="tx1"/>
                </a:solidFill>
                <a:effectLst>
                  <a:outerShdw blurRad="38100" dist="38100" dir="2700000" algn="tl">
                    <a:srgbClr val="000000">
                      <a:alpha val="43137"/>
                    </a:srgbClr>
                  </a:outerShdw>
                </a:effectLst>
                <a:latin typeface="Arial"/>
                <a:cs typeface="Arial"/>
              </a:rPr>
              <a:t>Group members will discuss the parts of each</a:t>
            </a:r>
          </a:p>
          <a:p>
            <a:r>
              <a:rPr lang="en-US" dirty="0">
                <a:solidFill>
                  <a:schemeClr val="tx1"/>
                </a:solidFill>
                <a:effectLst>
                  <a:outerShdw blurRad="38100" dist="38100" dir="2700000" algn="tl">
                    <a:srgbClr val="000000">
                      <a:alpha val="43137"/>
                    </a:srgbClr>
                  </a:outerShdw>
                </a:effectLst>
                <a:latin typeface="Arial"/>
                <a:cs typeface="Arial"/>
              </a:rPr>
              <a:t>    design that should be on the group design                      </a:t>
            </a:r>
            <a:r>
              <a:rPr lang="en-US" b="1" dirty="0">
                <a:solidFill>
                  <a:schemeClr val="tx1"/>
                </a:solidFill>
                <a:effectLst>
                  <a:outerShdw blurRad="38100" dist="38100" dir="2700000" algn="tl">
                    <a:srgbClr val="000000">
                      <a:alpha val="43137"/>
                    </a:srgbClr>
                  </a:outerShdw>
                </a:effectLst>
                <a:latin typeface="Arial"/>
                <a:cs typeface="Arial"/>
              </a:rPr>
              <a:t>Pages 1 &amp; 2 Student Packet</a:t>
            </a:r>
          </a:p>
          <a:p>
            <a:pPr marL="342900" indent="-342900">
              <a:buFontTx/>
              <a:buChar char="-"/>
            </a:pPr>
            <a:r>
              <a:rPr lang="en-US" dirty="0">
                <a:solidFill>
                  <a:schemeClr val="tx1"/>
                </a:solidFill>
                <a:effectLst>
                  <a:outerShdw blurRad="38100" dist="38100" dir="2700000" algn="tl">
                    <a:srgbClr val="000000">
                      <a:alpha val="43137"/>
                    </a:srgbClr>
                  </a:outerShdw>
                </a:effectLst>
                <a:latin typeface="Arial"/>
                <a:cs typeface="Arial"/>
              </a:rPr>
              <a:t>An agreed on design will be completed along with</a:t>
            </a:r>
          </a:p>
          <a:p>
            <a:r>
              <a:rPr lang="en-US" dirty="0">
                <a:solidFill>
                  <a:schemeClr val="tx1"/>
                </a:solidFill>
                <a:effectLst>
                  <a:outerShdw blurRad="38100" dist="38100" dir="2700000" algn="tl">
                    <a:srgbClr val="000000">
                      <a:alpha val="43137"/>
                    </a:srgbClr>
                  </a:outerShdw>
                </a:effectLst>
                <a:latin typeface="Arial"/>
                <a:cs typeface="Arial"/>
              </a:rPr>
              <a:t>    a list of needed supplies</a:t>
            </a:r>
          </a:p>
          <a:p>
            <a:r>
              <a:rPr lang="en-US" dirty="0">
                <a:solidFill>
                  <a:schemeClr val="tx1"/>
                </a:solidFill>
                <a:effectLst>
                  <a:outerShdw blurRad="38100" dist="38100" dir="2700000" algn="tl">
                    <a:srgbClr val="000000">
                      <a:alpha val="43137"/>
                    </a:srgbClr>
                  </a:outerShdw>
                </a:effectLst>
                <a:latin typeface="Arial"/>
                <a:cs typeface="Arial"/>
              </a:rPr>
              <a:t>-   Supplies will be collected and prepared</a:t>
            </a:r>
          </a:p>
          <a:p>
            <a:endParaRPr lang="en-US" sz="800" dirty="0">
              <a:solidFill>
                <a:schemeClr val="tx1"/>
              </a:solidFill>
              <a:effectLst>
                <a:outerShdw blurRad="38100" dist="38100" dir="2700000" algn="tl">
                  <a:srgbClr val="000000">
                    <a:alpha val="43137"/>
                  </a:srgbClr>
                </a:outerShdw>
              </a:effectLst>
              <a:latin typeface="Arial"/>
              <a:cs typeface="Arial"/>
            </a:endParaRPr>
          </a:p>
          <a:p>
            <a:r>
              <a:rPr lang="en-US" b="1" u="sng" dirty="0">
                <a:solidFill>
                  <a:srgbClr val="CC00FF"/>
                </a:solidFill>
                <a:effectLst>
                  <a:outerShdw blurRad="38100" dist="38100" dir="2700000" algn="tl">
                    <a:srgbClr val="000000">
                      <a:alpha val="43137"/>
                    </a:srgbClr>
                  </a:outerShdw>
                </a:effectLst>
                <a:latin typeface="Arial"/>
                <a:cs typeface="Arial"/>
              </a:rPr>
              <a:t>Day 3</a:t>
            </a:r>
          </a:p>
          <a:p>
            <a:pPr marL="342900" indent="-342900">
              <a:buFontTx/>
              <a:buChar char="-"/>
            </a:pPr>
            <a:r>
              <a:rPr lang="en-US" dirty="0">
                <a:solidFill>
                  <a:schemeClr val="tx1"/>
                </a:solidFill>
                <a:effectLst>
                  <a:outerShdw blurRad="38100" dist="38100" dir="2700000" algn="tl">
                    <a:srgbClr val="000000">
                      <a:alpha val="43137"/>
                    </a:srgbClr>
                  </a:outerShdw>
                </a:effectLst>
                <a:latin typeface="Arial"/>
                <a:cs typeface="Arial"/>
              </a:rPr>
              <a:t>The building responsibilities will be divided and</a:t>
            </a:r>
          </a:p>
          <a:p>
            <a:r>
              <a:rPr lang="en-US" dirty="0">
                <a:solidFill>
                  <a:schemeClr val="tx1"/>
                </a:solidFill>
                <a:effectLst>
                  <a:outerShdw blurRad="38100" dist="38100" dir="2700000" algn="tl">
                    <a:srgbClr val="000000">
                      <a:alpha val="43137"/>
                    </a:srgbClr>
                  </a:outerShdw>
                </a:effectLst>
                <a:latin typeface="Arial"/>
                <a:cs typeface="Arial"/>
              </a:rPr>
              <a:t>    the group begins to build </a:t>
            </a:r>
          </a:p>
          <a:p>
            <a:pPr marL="342900" indent="-342900">
              <a:buFontTx/>
              <a:buChar char="-"/>
            </a:pPr>
            <a:r>
              <a:rPr lang="en-US" dirty="0">
                <a:solidFill>
                  <a:schemeClr val="tx1"/>
                </a:solidFill>
                <a:effectLst>
                  <a:outerShdw blurRad="38100" dist="38100" dir="2700000" algn="tl">
                    <a:srgbClr val="000000">
                      <a:alpha val="43137"/>
                    </a:srgbClr>
                  </a:outerShdw>
                </a:effectLst>
                <a:latin typeface="Arial"/>
                <a:cs typeface="Arial"/>
              </a:rPr>
              <a:t>Testing while building is recommended </a:t>
            </a:r>
          </a:p>
          <a:p>
            <a:endParaRPr lang="en-US" sz="800" dirty="0">
              <a:solidFill>
                <a:schemeClr val="tx1"/>
              </a:solidFill>
              <a:latin typeface="Arial"/>
              <a:cs typeface="Arial"/>
            </a:endParaRPr>
          </a:p>
          <a:p>
            <a:r>
              <a:rPr lang="en-US" b="1" u="sng" dirty="0">
                <a:solidFill>
                  <a:srgbClr val="CC00FF"/>
                </a:solidFill>
                <a:effectLst>
                  <a:outerShdw blurRad="38100" dist="38100" dir="2700000" algn="tl">
                    <a:srgbClr val="000000">
                      <a:alpha val="43137"/>
                    </a:srgbClr>
                  </a:outerShdw>
                </a:effectLst>
                <a:latin typeface="Arial"/>
                <a:cs typeface="Arial"/>
              </a:rPr>
              <a:t>Day 4</a:t>
            </a:r>
          </a:p>
          <a:p>
            <a:pPr marL="342900" indent="-342900">
              <a:buFontTx/>
              <a:buChar char="-"/>
            </a:pPr>
            <a:r>
              <a:rPr lang="en-US" dirty="0">
                <a:solidFill>
                  <a:schemeClr val="tx1"/>
                </a:solidFill>
                <a:effectLst>
                  <a:outerShdw blurRad="38100" dist="38100" dir="2700000" algn="tl">
                    <a:srgbClr val="000000">
                      <a:alpha val="43137"/>
                    </a:srgbClr>
                  </a:outerShdw>
                </a:effectLst>
                <a:latin typeface="Arial"/>
                <a:cs typeface="Arial"/>
              </a:rPr>
              <a:t>Group members will complete the build</a:t>
            </a:r>
          </a:p>
          <a:p>
            <a:pPr marL="342900" indent="-342900">
              <a:buFontTx/>
              <a:buChar char="-"/>
            </a:pPr>
            <a:r>
              <a:rPr lang="en-US" dirty="0">
                <a:solidFill>
                  <a:schemeClr val="tx1"/>
                </a:solidFill>
                <a:effectLst>
                  <a:outerShdw blurRad="38100" dist="38100" dir="2700000" algn="tl">
                    <a:srgbClr val="000000">
                      <a:alpha val="43137"/>
                    </a:srgbClr>
                  </a:outerShdw>
                </a:effectLst>
                <a:latin typeface="Arial"/>
                <a:cs typeface="Arial"/>
              </a:rPr>
              <a:t>Testing &amp; Analyzing will occur if time permits</a:t>
            </a:r>
          </a:p>
          <a:p>
            <a:endParaRPr lang="en-US" sz="800" dirty="0">
              <a:solidFill>
                <a:schemeClr val="tx1"/>
              </a:solidFill>
              <a:latin typeface="Arial"/>
              <a:cs typeface="Arial"/>
            </a:endParaRPr>
          </a:p>
          <a:p>
            <a:r>
              <a:rPr lang="en-US" b="1" u="sng" dirty="0">
                <a:solidFill>
                  <a:srgbClr val="CC00FF"/>
                </a:solidFill>
                <a:effectLst>
                  <a:outerShdw blurRad="38100" dist="38100" dir="2700000" algn="tl">
                    <a:srgbClr val="000000">
                      <a:alpha val="43137"/>
                    </a:srgbClr>
                  </a:outerShdw>
                </a:effectLst>
                <a:latin typeface="Arial"/>
                <a:cs typeface="Arial"/>
              </a:rPr>
              <a:t>Day 5</a:t>
            </a:r>
            <a:endParaRPr lang="en-US" dirty="0">
              <a:solidFill>
                <a:schemeClr val="tx1"/>
              </a:solidFill>
              <a:latin typeface="Arial"/>
              <a:cs typeface="Arial"/>
            </a:endParaRPr>
          </a:p>
          <a:p>
            <a:pPr marL="342900" indent="-342900">
              <a:buFontTx/>
              <a:buChar char="-"/>
            </a:pPr>
            <a:r>
              <a:rPr lang="en-US" dirty="0">
                <a:solidFill>
                  <a:schemeClr val="tx1"/>
                </a:solidFill>
                <a:effectLst>
                  <a:outerShdw blurRad="38100" dist="38100" dir="2700000" algn="tl">
                    <a:srgbClr val="000000">
                      <a:alpha val="43137"/>
                    </a:srgbClr>
                  </a:outerShdw>
                </a:effectLst>
                <a:latin typeface="Arial"/>
                <a:cs typeface="Arial"/>
              </a:rPr>
              <a:t>Groups will do a short walk through of all the</a:t>
            </a:r>
          </a:p>
          <a:p>
            <a:r>
              <a:rPr lang="en-US" dirty="0">
                <a:solidFill>
                  <a:schemeClr val="tx1"/>
                </a:solidFill>
                <a:effectLst>
                  <a:outerShdw blurRad="38100" dist="38100" dir="2700000" algn="tl">
                    <a:srgbClr val="000000">
                      <a:alpha val="43137"/>
                    </a:srgbClr>
                  </a:outerShdw>
                </a:effectLst>
                <a:latin typeface="Arial"/>
                <a:cs typeface="Arial"/>
              </a:rPr>
              <a:t>    other projects and offer constructive feedback</a:t>
            </a:r>
          </a:p>
          <a:p>
            <a:pPr marL="342900" indent="-342900">
              <a:buFontTx/>
              <a:buChar char="-"/>
            </a:pPr>
            <a:r>
              <a:rPr lang="en-US" dirty="0">
                <a:solidFill>
                  <a:schemeClr val="tx1"/>
                </a:solidFill>
                <a:effectLst>
                  <a:outerShdw blurRad="38100" dist="38100" dir="2700000" algn="tl">
                    <a:srgbClr val="000000">
                      <a:alpha val="43137"/>
                    </a:srgbClr>
                  </a:outerShdw>
                </a:effectLst>
                <a:latin typeface="Arial"/>
                <a:cs typeface="Arial"/>
              </a:rPr>
              <a:t>Groups will complete Testing &amp; Analyzing</a:t>
            </a:r>
          </a:p>
          <a:p>
            <a:pPr marL="342900" indent="-342900">
              <a:buFontTx/>
              <a:buChar char="-"/>
            </a:pPr>
            <a:r>
              <a:rPr lang="en-US" dirty="0">
                <a:solidFill>
                  <a:schemeClr val="tx1"/>
                </a:solidFill>
                <a:effectLst>
                  <a:outerShdw blurRad="38100" dist="38100" dir="2700000" algn="tl">
                    <a:srgbClr val="000000">
                      <a:alpha val="43137"/>
                    </a:srgbClr>
                  </a:outerShdw>
                </a:effectLst>
                <a:latin typeface="Arial"/>
                <a:cs typeface="Arial"/>
              </a:rPr>
              <a:t>Groups will discuss the Testing results and any</a:t>
            </a:r>
          </a:p>
          <a:p>
            <a:r>
              <a:rPr lang="en-US" dirty="0">
                <a:effectLst>
                  <a:outerShdw blurRad="38100" dist="38100" dir="2700000" algn="tl">
                    <a:srgbClr val="000000">
                      <a:alpha val="43137"/>
                    </a:srgbClr>
                  </a:outerShdw>
                </a:effectLst>
                <a:latin typeface="Arial"/>
                <a:cs typeface="Arial"/>
              </a:rPr>
              <a:t>    </a:t>
            </a:r>
            <a:r>
              <a:rPr lang="en-US" dirty="0">
                <a:solidFill>
                  <a:schemeClr val="tx1"/>
                </a:solidFill>
                <a:effectLst>
                  <a:outerShdw blurRad="38100" dist="38100" dir="2700000" algn="tl">
                    <a:srgbClr val="000000">
                      <a:alpha val="43137"/>
                    </a:srgbClr>
                  </a:outerShdw>
                </a:effectLst>
                <a:latin typeface="Arial"/>
                <a:cs typeface="Arial"/>
              </a:rPr>
              <a:t>feedback offered</a:t>
            </a:r>
          </a:p>
          <a:p>
            <a:pPr marL="342900" indent="-342900">
              <a:buFontTx/>
              <a:buChar char="-"/>
            </a:pPr>
            <a:r>
              <a:rPr lang="en-US" dirty="0">
                <a:solidFill>
                  <a:schemeClr val="tx1"/>
                </a:solidFill>
                <a:effectLst>
                  <a:outerShdw blurRad="38100" dist="38100" dir="2700000" algn="tl">
                    <a:srgbClr val="000000">
                      <a:alpha val="43137"/>
                    </a:srgbClr>
                  </a:outerShdw>
                </a:effectLst>
                <a:latin typeface="Arial"/>
                <a:cs typeface="Arial"/>
              </a:rPr>
              <a:t>The group members will agree on modifications</a:t>
            </a:r>
          </a:p>
          <a:p>
            <a:r>
              <a:rPr lang="en-US" dirty="0">
                <a:solidFill>
                  <a:schemeClr val="tx1"/>
                </a:solidFill>
                <a:effectLst>
                  <a:outerShdw blurRad="38100" dist="38100" dir="2700000" algn="tl">
                    <a:srgbClr val="000000">
                      <a:alpha val="43137"/>
                    </a:srgbClr>
                  </a:outerShdw>
                </a:effectLst>
                <a:latin typeface="Arial"/>
                <a:cs typeface="Arial"/>
              </a:rPr>
              <a:t>     and draw or list the changes needed</a:t>
            </a:r>
          </a:p>
          <a:p>
            <a:endParaRPr lang="en-US" sz="800" dirty="0">
              <a:solidFill>
                <a:schemeClr val="tx1"/>
              </a:solidFill>
              <a:latin typeface="Arial"/>
              <a:cs typeface="Arial"/>
            </a:endParaRPr>
          </a:p>
          <a:p>
            <a:r>
              <a:rPr lang="en-US" b="1" u="sng" dirty="0">
                <a:solidFill>
                  <a:srgbClr val="CC00FF"/>
                </a:solidFill>
                <a:effectLst>
                  <a:outerShdw blurRad="38100" dist="38100" dir="2700000" algn="tl">
                    <a:srgbClr val="000000">
                      <a:alpha val="43137"/>
                    </a:srgbClr>
                  </a:outerShdw>
                </a:effectLst>
                <a:latin typeface="Arial"/>
                <a:cs typeface="Arial"/>
              </a:rPr>
              <a:t>Day 6</a:t>
            </a:r>
          </a:p>
          <a:p>
            <a:r>
              <a:rPr lang="en-US" dirty="0">
                <a:solidFill>
                  <a:schemeClr val="tx1"/>
                </a:solidFill>
                <a:effectLst>
                  <a:outerShdw blurRad="38100" dist="38100" dir="2700000" algn="tl">
                    <a:srgbClr val="000000">
                      <a:alpha val="43137"/>
                    </a:srgbClr>
                  </a:outerShdw>
                </a:effectLst>
                <a:latin typeface="Arial"/>
                <a:cs typeface="Arial"/>
              </a:rPr>
              <a:t>-   Groups will make modifications and Test &amp; Analyze</a:t>
            </a:r>
          </a:p>
          <a:p>
            <a:pPr marL="342900" indent="-342900">
              <a:buFontTx/>
              <a:buChar char="-"/>
            </a:pPr>
            <a:r>
              <a:rPr lang="en-US" dirty="0">
                <a:solidFill>
                  <a:schemeClr val="tx1"/>
                </a:solidFill>
                <a:effectLst>
                  <a:outerShdw blurRad="38100" dist="38100" dir="2700000" algn="tl">
                    <a:srgbClr val="000000">
                      <a:alpha val="43137"/>
                    </a:srgbClr>
                  </a:outerShdw>
                </a:effectLst>
                <a:latin typeface="Arial"/>
                <a:cs typeface="Arial"/>
              </a:rPr>
              <a:t>Decide how the group will present and what will</a:t>
            </a:r>
          </a:p>
          <a:p>
            <a:r>
              <a:rPr lang="en-US" dirty="0">
                <a:solidFill>
                  <a:schemeClr val="tx1"/>
                </a:solidFill>
                <a:effectLst>
                  <a:outerShdw blurRad="38100" dist="38100" dir="2700000" algn="tl">
                    <a:srgbClr val="000000">
                      <a:alpha val="43137"/>
                    </a:srgbClr>
                  </a:outerShdw>
                </a:effectLst>
                <a:latin typeface="Arial"/>
                <a:cs typeface="Arial"/>
              </a:rPr>
              <a:t>    be said.</a:t>
            </a:r>
            <a:r>
              <a:rPr lang="en-US" b="1" dirty="0">
                <a:solidFill>
                  <a:srgbClr val="CC00FF"/>
                </a:solidFill>
                <a:effectLst>
                  <a:outerShdw blurRad="38100" dist="38100" dir="2700000" algn="tl">
                    <a:srgbClr val="000000">
                      <a:alpha val="43137"/>
                    </a:srgbClr>
                  </a:outerShdw>
                </a:effectLst>
                <a:latin typeface="Arial"/>
                <a:cs typeface="Arial"/>
                <a:sym typeface="Wingdings 2" panose="05020102010507070707" pitchFamily="18" charset="2"/>
              </a:rPr>
              <a:t> </a:t>
            </a:r>
          </a:p>
          <a:p>
            <a:r>
              <a:rPr lang="en-US" b="1" dirty="0">
                <a:solidFill>
                  <a:srgbClr val="CC00FF"/>
                </a:solidFill>
                <a:effectLst>
                  <a:outerShdw blurRad="38100" dist="38100" dir="2700000" algn="tl">
                    <a:srgbClr val="000000">
                      <a:alpha val="43137"/>
                    </a:srgbClr>
                  </a:outerShdw>
                </a:effectLst>
                <a:latin typeface="Arial"/>
                <a:cs typeface="Arial"/>
                <a:sym typeface="Wingdings 2" panose="05020102010507070707" pitchFamily="18" charset="2"/>
              </a:rPr>
              <a:t>Project should be finished by the end of class!</a:t>
            </a:r>
            <a:endParaRPr lang="en-US" b="1" dirty="0">
              <a:solidFill>
                <a:srgbClr val="CC00FF"/>
              </a:solidFill>
              <a:effectLst>
                <a:outerShdw blurRad="38100" dist="38100" dir="2700000" algn="tl">
                  <a:srgbClr val="000000">
                    <a:alpha val="43137"/>
                  </a:srgbClr>
                </a:outerShdw>
              </a:effectLst>
              <a:latin typeface="Arial"/>
              <a:cs typeface="Arial"/>
            </a:endParaRPr>
          </a:p>
          <a:p>
            <a:endParaRPr lang="en-US" sz="1200" dirty="0">
              <a:solidFill>
                <a:schemeClr val="tx1"/>
              </a:solidFill>
              <a:effectLst>
                <a:outerShdw blurRad="38100" dist="38100" dir="2700000" algn="tl">
                  <a:srgbClr val="000000">
                    <a:alpha val="43137"/>
                  </a:srgbClr>
                </a:outerShdw>
              </a:effectLst>
              <a:latin typeface="Arial"/>
              <a:cs typeface="Arial"/>
            </a:endParaRPr>
          </a:p>
          <a:p>
            <a:r>
              <a:rPr lang="en-US" b="1" u="sng" dirty="0">
                <a:solidFill>
                  <a:srgbClr val="CC00FF"/>
                </a:solidFill>
                <a:effectLst>
                  <a:outerShdw blurRad="38100" dist="38100" dir="2700000" algn="tl">
                    <a:srgbClr val="000000">
                      <a:alpha val="43137"/>
                    </a:srgbClr>
                  </a:outerShdw>
                </a:effectLst>
                <a:latin typeface="Arial"/>
                <a:cs typeface="Arial"/>
              </a:rPr>
              <a:t>Day 7</a:t>
            </a:r>
          </a:p>
          <a:p>
            <a:r>
              <a:rPr lang="en-US" dirty="0">
                <a:solidFill>
                  <a:schemeClr val="tx1"/>
                </a:solidFill>
                <a:effectLst>
                  <a:outerShdw blurRad="38100" dist="38100" dir="2700000" algn="tl">
                    <a:srgbClr val="000000">
                      <a:alpha val="43137"/>
                    </a:srgbClr>
                  </a:outerShdw>
                </a:effectLst>
                <a:latin typeface="Arial"/>
                <a:cs typeface="Arial"/>
              </a:rPr>
              <a:t>-   Set up machine for Presentations</a:t>
            </a:r>
          </a:p>
          <a:p>
            <a:r>
              <a:rPr lang="en-US" dirty="0">
                <a:solidFill>
                  <a:schemeClr val="tx1"/>
                </a:solidFill>
                <a:effectLst>
                  <a:outerShdw blurRad="38100" dist="38100" dir="2700000" algn="tl">
                    <a:srgbClr val="000000">
                      <a:alpha val="43137"/>
                    </a:srgbClr>
                  </a:outerShdw>
                </a:effectLst>
                <a:latin typeface="Arial"/>
                <a:cs typeface="Arial"/>
              </a:rPr>
              <a:t>-   Each Group will Present their machine and explain </a:t>
            </a:r>
          </a:p>
          <a:p>
            <a:r>
              <a:rPr lang="en-US" dirty="0">
                <a:solidFill>
                  <a:schemeClr val="tx1"/>
                </a:solidFill>
                <a:effectLst>
                  <a:outerShdw blurRad="38100" dist="38100" dir="2700000" algn="tl">
                    <a:srgbClr val="000000">
                      <a:alpha val="43137"/>
                    </a:srgbClr>
                  </a:outerShdw>
                </a:effectLst>
                <a:latin typeface="Arial"/>
                <a:cs typeface="Arial"/>
              </a:rPr>
              <a:t>     their thoughts on their design</a:t>
            </a:r>
          </a:p>
          <a:p>
            <a:r>
              <a:rPr lang="en-US" dirty="0">
                <a:solidFill>
                  <a:schemeClr val="tx1"/>
                </a:solidFill>
                <a:effectLst>
                  <a:outerShdw blurRad="38100" dist="38100" dir="2700000" algn="tl">
                    <a:srgbClr val="000000">
                      <a:alpha val="43137"/>
                    </a:srgbClr>
                  </a:outerShdw>
                </a:effectLst>
                <a:latin typeface="Arial"/>
                <a:cs typeface="Arial"/>
              </a:rPr>
              <a:t>-   Class members are to be supportive of other groups </a:t>
            </a:r>
          </a:p>
          <a:p>
            <a:endParaRPr lang="en-US" sz="800" dirty="0">
              <a:solidFill>
                <a:schemeClr val="tx1"/>
              </a:solidFill>
              <a:effectLst>
                <a:outerShdw blurRad="38100" dist="38100" dir="2700000" algn="tl">
                  <a:srgbClr val="000000">
                    <a:alpha val="43137"/>
                  </a:srgbClr>
                </a:outerShdw>
              </a:effectLst>
              <a:latin typeface="Arial"/>
              <a:cs typeface="Arial"/>
            </a:endParaRPr>
          </a:p>
          <a:p>
            <a:r>
              <a:rPr lang="en-US" b="1" u="sng" dirty="0">
                <a:solidFill>
                  <a:srgbClr val="CC00FF"/>
                </a:solidFill>
                <a:effectLst>
                  <a:outerShdw blurRad="38100" dist="38100" dir="2700000" algn="tl">
                    <a:srgbClr val="000000">
                      <a:alpha val="43137"/>
                    </a:srgbClr>
                  </a:outerShdw>
                </a:effectLst>
                <a:latin typeface="Arial"/>
                <a:cs typeface="Arial"/>
              </a:rPr>
              <a:t>After the Completed Project</a:t>
            </a:r>
          </a:p>
          <a:p>
            <a:r>
              <a:rPr lang="en-US" dirty="0">
                <a:solidFill>
                  <a:schemeClr val="tx1"/>
                </a:solidFill>
                <a:effectLst>
                  <a:outerShdw blurRad="38100" dist="38100" dir="2700000" algn="tl">
                    <a:srgbClr val="000000">
                      <a:alpha val="43137"/>
                    </a:srgbClr>
                  </a:outerShdw>
                </a:effectLst>
                <a:latin typeface="Arial"/>
                <a:cs typeface="Arial"/>
              </a:rPr>
              <a:t>    Each student will complete an Individual Reflection Assignment with a list of choices</a:t>
            </a:r>
          </a:p>
          <a:p>
            <a:r>
              <a:rPr lang="en-US" dirty="0">
                <a:solidFill>
                  <a:schemeClr val="tx1"/>
                </a:solidFill>
                <a:effectLst>
                  <a:outerShdw blurRad="38100" dist="38100" dir="2700000" algn="tl">
                    <a:srgbClr val="000000">
                      <a:alpha val="43137"/>
                    </a:srgbClr>
                  </a:outerShdw>
                </a:effectLst>
                <a:latin typeface="Arial"/>
                <a:cs typeface="Arial"/>
              </a:rPr>
              <a:t>    </a:t>
            </a:r>
            <a:r>
              <a:rPr lang="en-US" b="1" dirty="0">
                <a:solidFill>
                  <a:srgbClr val="CC00FF"/>
                </a:solidFill>
                <a:effectLst>
                  <a:outerShdw blurRad="38100" dist="38100" dir="2700000" algn="tl">
                    <a:srgbClr val="000000">
                      <a:alpha val="43137"/>
                    </a:srgbClr>
                  </a:outerShdw>
                </a:effectLst>
                <a:latin typeface="Arial"/>
                <a:cs typeface="Arial"/>
              </a:rPr>
              <a:t>Option 1: </a:t>
            </a:r>
            <a:r>
              <a:rPr lang="en-US" dirty="0">
                <a:solidFill>
                  <a:schemeClr val="tx1"/>
                </a:solidFill>
                <a:effectLst>
                  <a:outerShdw blurRad="38100" dist="38100" dir="2700000" algn="tl">
                    <a:srgbClr val="000000">
                      <a:alpha val="43137"/>
                    </a:srgbClr>
                  </a:outerShdw>
                </a:effectLst>
                <a:latin typeface="Arial"/>
                <a:cs typeface="Arial"/>
              </a:rPr>
              <a:t>Video the machine in process and add your voice explaining the science concepts </a:t>
            </a:r>
          </a:p>
          <a:p>
            <a:r>
              <a:rPr lang="en-US" dirty="0">
                <a:solidFill>
                  <a:schemeClr val="tx1"/>
                </a:solidFill>
                <a:effectLst>
                  <a:outerShdw blurRad="38100" dist="38100" dir="2700000" algn="tl">
                    <a:srgbClr val="000000">
                      <a:alpha val="43137"/>
                    </a:srgbClr>
                  </a:outerShdw>
                </a:effectLst>
                <a:latin typeface="Arial"/>
                <a:cs typeface="Arial"/>
              </a:rPr>
              <a:t>    </a:t>
            </a:r>
            <a:r>
              <a:rPr lang="en-US" b="1" dirty="0">
                <a:solidFill>
                  <a:srgbClr val="CC00FF"/>
                </a:solidFill>
                <a:effectLst>
                  <a:outerShdw blurRad="38100" dist="38100" dir="2700000" algn="tl">
                    <a:srgbClr val="000000">
                      <a:alpha val="43137"/>
                    </a:srgbClr>
                  </a:outerShdw>
                </a:effectLst>
                <a:latin typeface="Arial"/>
                <a:cs typeface="Arial"/>
              </a:rPr>
              <a:t>Option 2: </a:t>
            </a:r>
            <a:r>
              <a:rPr lang="en-US" dirty="0">
                <a:solidFill>
                  <a:schemeClr val="tx1"/>
                </a:solidFill>
                <a:effectLst>
                  <a:outerShdw blurRad="38100" dist="38100" dir="2700000" algn="tl">
                    <a:srgbClr val="000000">
                      <a:alpha val="43137"/>
                    </a:srgbClr>
                  </a:outerShdw>
                </a:effectLst>
                <a:latin typeface="Arial"/>
                <a:cs typeface="Arial"/>
              </a:rPr>
              <a:t>Write an Essay describing the Science behind the Machine</a:t>
            </a:r>
          </a:p>
          <a:p>
            <a:r>
              <a:rPr lang="en-US" dirty="0">
                <a:solidFill>
                  <a:schemeClr val="tx1"/>
                </a:solidFill>
                <a:effectLst>
                  <a:outerShdw blurRad="38100" dist="38100" dir="2700000" algn="tl">
                    <a:srgbClr val="000000">
                      <a:alpha val="43137"/>
                    </a:srgbClr>
                  </a:outerShdw>
                </a:effectLst>
                <a:latin typeface="Arial"/>
                <a:cs typeface="Arial"/>
              </a:rPr>
              <a:t>    </a:t>
            </a:r>
            <a:r>
              <a:rPr lang="en-US" b="1" dirty="0">
                <a:solidFill>
                  <a:srgbClr val="CC00FF"/>
                </a:solidFill>
                <a:effectLst>
                  <a:outerShdw blurRad="38100" dist="38100" dir="2700000" algn="tl">
                    <a:srgbClr val="000000">
                      <a:alpha val="43137"/>
                    </a:srgbClr>
                  </a:outerShdw>
                </a:effectLst>
                <a:latin typeface="Arial"/>
                <a:cs typeface="Arial"/>
              </a:rPr>
              <a:t>Option 3:</a:t>
            </a:r>
            <a:r>
              <a:rPr lang="en-US" dirty="0">
                <a:solidFill>
                  <a:schemeClr val="tx1"/>
                </a:solidFill>
                <a:effectLst>
                  <a:outerShdw blurRad="38100" dist="38100" dir="2700000" algn="tl">
                    <a:srgbClr val="000000">
                      <a:alpha val="43137"/>
                    </a:srgbClr>
                  </a:outerShdw>
                </a:effectLst>
                <a:latin typeface="Arial"/>
                <a:cs typeface="Arial"/>
              </a:rPr>
              <a:t> Draw a Rube Goldberg machine and write detailed information of the science </a:t>
            </a:r>
          </a:p>
          <a:p>
            <a:endParaRPr lang="en-US" dirty="0">
              <a:solidFill>
                <a:schemeClr val="tx1"/>
              </a:solidFill>
              <a:effectLst>
                <a:outerShdw blurRad="38100" dist="38100" dir="2700000" algn="tl">
                  <a:srgbClr val="000000">
                    <a:alpha val="43137"/>
                  </a:srgbClr>
                </a:outerShdw>
              </a:effectLst>
              <a:latin typeface="Arial"/>
              <a:cs typeface="Arial"/>
            </a:endParaRPr>
          </a:p>
          <a:p>
            <a:pPr algn="ctr"/>
            <a:r>
              <a:rPr lang="en-US" sz="2400" b="1" dirty="0">
                <a:solidFill>
                  <a:srgbClr val="CC00FF"/>
                </a:solidFill>
                <a:effectLst>
                  <a:outerShdw blurRad="38100" dist="38100" dir="2700000" algn="tl">
                    <a:srgbClr val="000000">
                      <a:alpha val="43137"/>
                    </a:srgbClr>
                  </a:outerShdw>
                </a:effectLst>
                <a:latin typeface="Arial"/>
                <a:cs typeface="Arial"/>
              </a:rPr>
              <a:t>The Post-test is the Formative Assessment &amp; the Project and Assignment is the Summative.</a:t>
            </a:r>
          </a:p>
          <a:p>
            <a:endParaRPr lang="en-US" dirty="0">
              <a:solidFill>
                <a:schemeClr val="tx1"/>
              </a:solidFill>
              <a:latin typeface="Arial"/>
              <a:cs typeface="Arial"/>
            </a:endParaRPr>
          </a:p>
          <a:p>
            <a:endParaRPr lang="en-US" dirty="0">
              <a:latin typeface="Arial"/>
              <a:cs typeface="Arial"/>
            </a:endParaRPr>
          </a:p>
          <a:p>
            <a:endParaRPr lang="en-US" dirty="0">
              <a:latin typeface="Arial"/>
              <a:cs typeface="Arial"/>
            </a:endParaRPr>
          </a:p>
          <a:p>
            <a:pPr marL="342900" indent="-342900">
              <a:buFontTx/>
              <a:buChar char="-"/>
            </a:pPr>
            <a:endParaRPr lang="en-US" dirty="0">
              <a:latin typeface="Arial"/>
              <a:cs typeface="Arial"/>
            </a:endParaRPr>
          </a:p>
          <a:p>
            <a:endParaRPr lang="en-US" dirty="0">
              <a:latin typeface="Arial"/>
              <a:cs typeface="Arial"/>
            </a:endParaRPr>
          </a:p>
        </p:txBody>
      </p:sp>
      <p:sp>
        <p:nvSpPr>
          <p:cNvPr id="12" name="Text Placeholder 11"/>
          <p:cNvSpPr>
            <a:spLocks noGrp="1"/>
          </p:cNvSpPr>
          <p:nvPr>
            <p:ph type="body" sz="quarter" idx="24"/>
          </p:nvPr>
        </p:nvSpPr>
        <p:spPr>
          <a:xfrm>
            <a:off x="15154277" y="5206363"/>
            <a:ext cx="13579475" cy="800211"/>
          </a:xfrm>
          <a:noFill/>
        </p:spPr>
        <p:txBody>
          <a:bodyPr/>
          <a:lstStyle/>
          <a:p>
            <a:r>
              <a:rPr lang="en-US" sz="4000" dirty="0">
                <a:solidFill>
                  <a:srgbClr val="CC00FF"/>
                </a:solidFill>
                <a:effectLst>
                  <a:outerShdw blurRad="38100" dist="38100" dir="2700000" algn="tl">
                    <a:srgbClr val="000000">
                      <a:alpha val="43137"/>
                    </a:srgbClr>
                  </a:outerShdw>
                </a:effectLst>
              </a:rPr>
              <a:t>Lesson Plan </a:t>
            </a:r>
          </a:p>
        </p:txBody>
      </p:sp>
      <p:sp>
        <p:nvSpPr>
          <p:cNvPr id="13" name="Text Placeholder 12"/>
          <p:cNvSpPr>
            <a:spLocks noGrp="1"/>
          </p:cNvSpPr>
          <p:nvPr>
            <p:ph type="body" sz="quarter" idx="25"/>
          </p:nvPr>
        </p:nvSpPr>
        <p:spPr>
          <a:xfrm>
            <a:off x="29374009" y="14683938"/>
            <a:ext cx="13576029" cy="1243409"/>
          </a:xfrm>
          <a:ln>
            <a:noFill/>
          </a:ln>
        </p:spPr>
        <p:txBody>
          <a:bodyPr/>
          <a:lstStyle/>
          <a:p>
            <a:r>
              <a:rPr lang="en-US" sz="4000" dirty="0">
                <a:solidFill>
                  <a:srgbClr val="FF3399"/>
                </a:solidFill>
                <a:effectLst>
                  <a:outerShdw blurRad="38100" dist="38100" dir="2700000" algn="tl">
                    <a:srgbClr val="000000">
                      <a:alpha val="43137"/>
                    </a:srgbClr>
                  </a:outerShdw>
                </a:effectLst>
              </a:rPr>
              <a:t>Instructional Strategies </a:t>
            </a:r>
          </a:p>
          <a:p>
            <a:endParaRPr lang="en-US" sz="2400" dirty="0">
              <a:solidFill>
                <a:schemeClr val="tx1"/>
              </a:solidFill>
              <a:effectLst>
                <a:outerShdw blurRad="38100" dist="38100" dir="2700000" algn="tl">
                  <a:srgbClr val="000000">
                    <a:alpha val="43137"/>
                  </a:srgbClr>
                </a:outerShdw>
              </a:effectLst>
            </a:endParaRPr>
          </a:p>
        </p:txBody>
      </p:sp>
      <p:sp>
        <p:nvSpPr>
          <p:cNvPr id="14" name="Text Placeholder 13"/>
          <p:cNvSpPr>
            <a:spLocks noGrp="1"/>
          </p:cNvSpPr>
          <p:nvPr>
            <p:ph type="body" sz="quarter" idx="26"/>
          </p:nvPr>
        </p:nvSpPr>
        <p:spPr>
          <a:xfrm>
            <a:off x="29395741" y="6295353"/>
            <a:ext cx="13576029" cy="8156057"/>
          </a:xfrm>
        </p:spPr>
        <p:txBody>
          <a:bodyPr/>
          <a:lstStyle/>
          <a:p>
            <a:pPr lvl="0" algn="ctr"/>
            <a:r>
              <a:rPr lang="en-US" sz="3200" dirty="0">
                <a:latin typeface="Arial" panose="020B0604020202020204" pitchFamily="34" charset="0"/>
                <a:cs typeface="Arial" panose="020B0604020202020204" pitchFamily="34" charset="0"/>
              </a:rPr>
              <a:t>  </a:t>
            </a:r>
            <a:r>
              <a:rPr lang="en-US" sz="3200" dirty="0">
                <a:solidFill>
                  <a:srgbClr val="339933"/>
                </a:solidFill>
                <a:latin typeface="Arial" panose="020B0604020202020204" pitchFamily="34" charset="0"/>
                <a:cs typeface="Arial" panose="020B0604020202020204" pitchFamily="34" charset="0"/>
              </a:rPr>
              <a:t>1</a:t>
            </a:r>
            <a:r>
              <a:rPr lang="en-US" sz="3000" dirty="0">
                <a:solidFill>
                  <a:srgbClr val="3399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a:t>
            </a:r>
            <a:r>
              <a:rPr lang="en-US" sz="3000" b="1" dirty="0">
                <a:solidFill>
                  <a:srgbClr val="3399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demonstrate</a:t>
            </a: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 understanding of Energy transformations to  </a:t>
            </a:r>
          </a:p>
          <a:p>
            <a:pPr lvl="0" algn="ct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effectively </a:t>
            </a:r>
            <a:r>
              <a:rPr lang="en-US" sz="3000" b="1" dirty="0">
                <a:solidFill>
                  <a:srgbClr val="3399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design</a:t>
            </a: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 Rube Goldberg machine.</a:t>
            </a:r>
          </a:p>
          <a:p>
            <a:pPr lvl="0" algn="ctr"/>
            <a:endPar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ct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To </a:t>
            </a:r>
            <a:r>
              <a:rPr lang="en-US" sz="3000" b="1" dirty="0">
                <a:solidFill>
                  <a:srgbClr val="3399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demonstrate</a:t>
            </a: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how adding or removing heat will increase or </a:t>
            </a:r>
          </a:p>
          <a:p>
            <a:pPr lvl="0" algn="ct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decrease energy and effectively </a:t>
            </a:r>
            <a:r>
              <a:rPr lang="en-US" sz="3000" b="1" dirty="0">
                <a:solidFill>
                  <a:srgbClr val="3399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design</a:t>
            </a: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that component in the Rube </a:t>
            </a:r>
          </a:p>
          <a:p>
            <a:pPr lvl="0" algn="ct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Goldberg machine</a:t>
            </a:r>
          </a:p>
          <a:p>
            <a:pPr lvl="0" algn="ct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dirty="0">
                <a:solidFill>
                  <a:srgbClr val="3399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a:t>
            </a:r>
            <a:r>
              <a:rPr lang="en-US" sz="3000" b="1" dirty="0">
                <a:solidFill>
                  <a:srgbClr val="3399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demonstrate</a:t>
            </a: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how the Electromagnetic Spectrum along with   </a:t>
            </a:r>
          </a:p>
          <a:p>
            <a:pPr algn="ct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Wave Concepts </a:t>
            </a:r>
            <a:r>
              <a:rPr lang="en-US" sz="3000" b="1" dirty="0">
                <a:solidFill>
                  <a:srgbClr val="3399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illustrate</a:t>
            </a: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amounts of energy and effectively </a:t>
            </a:r>
            <a:r>
              <a:rPr lang="en-US" sz="3000" b="1" dirty="0">
                <a:solidFill>
                  <a:srgbClr val="3399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design</a:t>
            </a: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that component in the Rube Goldberg machine</a:t>
            </a:r>
          </a:p>
          <a:p>
            <a:pPr algn="ctr"/>
            <a:endPar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dirty="0">
                <a:solidFill>
                  <a:srgbClr val="3399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a:t>
            </a:r>
            <a:r>
              <a:rPr lang="en-US" sz="3000" b="1" dirty="0">
                <a:solidFill>
                  <a:srgbClr val="3399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integrate</a:t>
            </a: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varying concepts while able to </a:t>
            </a:r>
            <a:r>
              <a:rPr lang="en-US" sz="3000" b="1" dirty="0">
                <a:solidFill>
                  <a:srgbClr val="3399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distinguish</a:t>
            </a: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between </a:t>
            </a:r>
          </a:p>
          <a:p>
            <a:pPr algn="ct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how Energy &amp; Heat, Energy &amp; EM Spectrum, and Energy &amp; Waves</a:t>
            </a:r>
          </a:p>
          <a:p>
            <a:pPr algn="ctr"/>
            <a:r>
              <a:rPr lang="en-US" sz="3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are related and differ.</a:t>
            </a:r>
          </a:p>
        </p:txBody>
      </p:sp>
      <p:sp>
        <p:nvSpPr>
          <p:cNvPr id="15" name="Text Placeholder 14"/>
          <p:cNvSpPr>
            <a:spLocks noGrp="1"/>
          </p:cNvSpPr>
          <p:nvPr>
            <p:ph type="body" sz="quarter" idx="27"/>
          </p:nvPr>
        </p:nvSpPr>
        <p:spPr>
          <a:xfrm>
            <a:off x="29373516" y="22827620"/>
            <a:ext cx="13576029" cy="800211"/>
          </a:xfrm>
        </p:spPr>
        <p:txBody>
          <a:bodyPr/>
          <a:lstStyle/>
          <a:p>
            <a:r>
              <a:rPr lang="en-US" sz="4000" dirty="0">
                <a:solidFill>
                  <a:srgbClr val="C00000"/>
                </a:solidFill>
                <a:effectLst>
                  <a:outerShdw blurRad="38100" dist="38100" dir="2700000" algn="tl">
                    <a:srgbClr val="000000">
                      <a:alpha val="43137"/>
                    </a:srgbClr>
                  </a:outerShdw>
                </a:effectLst>
              </a:rPr>
              <a:t>References</a:t>
            </a:r>
          </a:p>
        </p:txBody>
      </p:sp>
      <p:sp>
        <p:nvSpPr>
          <p:cNvPr id="16" name="Text Placeholder 15"/>
          <p:cNvSpPr>
            <a:spLocks noGrp="1"/>
          </p:cNvSpPr>
          <p:nvPr>
            <p:ph type="body" sz="quarter" idx="28"/>
          </p:nvPr>
        </p:nvSpPr>
        <p:spPr>
          <a:xfrm>
            <a:off x="29375185" y="21154902"/>
            <a:ext cx="13581061" cy="1231084"/>
          </a:xfrm>
        </p:spPr>
        <p:txBody>
          <a:bodyPr/>
          <a:lstStyle/>
          <a:p>
            <a:r>
              <a:rPr lang="en-US" sz="2400" dirty="0">
                <a:solidFill>
                  <a:schemeClr val="tx1"/>
                </a:solidFill>
                <a:effectLst>
                  <a:outerShdw blurRad="38100" dist="38100" dir="2700000" algn="tl">
                    <a:srgbClr val="000000">
                      <a:alpha val="43137"/>
                    </a:srgbClr>
                  </a:outerShdw>
                </a:effectLst>
                <a:latin typeface="Arial"/>
                <a:cs typeface="Arial"/>
              </a:rPr>
              <a:t>RET Site: COMET Program, College of Engineering and Computer Science, University of Central Florida. This content was developed under National Science Foundation grant EEC-1611019.  </a:t>
            </a:r>
          </a:p>
        </p:txBody>
      </p:sp>
      <p:sp>
        <p:nvSpPr>
          <p:cNvPr id="17" name="Text Placeholder 16"/>
          <p:cNvSpPr>
            <a:spLocks noGrp="1"/>
          </p:cNvSpPr>
          <p:nvPr>
            <p:ph type="body" sz="quarter" idx="29"/>
          </p:nvPr>
        </p:nvSpPr>
        <p:spPr>
          <a:xfrm>
            <a:off x="29421968" y="20354691"/>
            <a:ext cx="13576029" cy="800211"/>
          </a:xfrm>
        </p:spPr>
        <p:txBody>
          <a:bodyPr/>
          <a:lstStyle/>
          <a:p>
            <a:r>
              <a:rPr lang="en-US" sz="4000" dirty="0">
                <a:solidFill>
                  <a:srgbClr val="0099CC"/>
                </a:solidFill>
                <a:effectLst>
                  <a:outerShdw blurRad="38100" dist="38100" dir="2700000" algn="tl">
                    <a:srgbClr val="000000">
                      <a:alpha val="43137"/>
                    </a:srgbClr>
                  </a:outerShdw>
                </a:effectLst>
              </a:rPr>
              <a:t>Acknowledgments </a:t>
            </a:r>
          </a:p>
        </p:txBody>
      </p:sp>
      <p:sp>
        <p:nvSpPr>
          <p:cNvPr id="38" name="Text Placeholder 37"/>
          <p:cNvSpPr>
            <a:spLocks noGrp="1"/>
          </p:cNvSpPr>
          <p:nvPr>
            <p:ph type="body" sz="quarter" idx="151"/>
          </p:nvPr>
        </p:nvSpPr>
        <p:spPr>
          <a:xfrm>
            <a:off x="5932593" y="3025040"/>
            <a:ext cx="31998968" cy="1061535"/>
          </a:xfrm>
        </p:spPr>
        <p:txBody>
          <a:bodyPr>
            <a:noAutofit/>
          </a:bodyPr>
          <a:lstStyle/>
          <a:p>
            <a:r>
              <a:rPr lang="en-US" sz="6600" dirty="0">
                <a:solidFill>
                  <a:schemeClr val="tx1"/>
                </a:solidFill>
                <a:effectLst>
                  <a:outerShdw blurRad="38100" dist="38100" dir="2700000" algn="tl">
                    <a:srgbClr val="000000">
                      <a:alpha val="43137"/>
                    </a:srgbClr>
                  </a:outerShdw>
                </a:effectLst>
              </a:rPr>
              <a:t>Jana </a:t>
            </a:r>
            <a:r>
              <a:rPr lang="en-US" sz="6600" dirty="0" err="1">
                <a:solidFill>
                  <a:schemeClr val="tx1"/>
                </a:solidFill>
                <a:effectLst>
                  <a:outerShdw blurRad="38100" dist="38100" dir="2700000" algn="tl">
                    <a:srgbClr val="000000">
                      <a:alpha val="43137"/>
                    </a:srgbClr>
                  </a:outerShdw>
                </a:effectLst>
              </a:rPr>
              <a:t>Simmerly</a:t>
            </a:r>
            <a:endParaRPr lang="en-US" sz="6600" dirty="0">
              <a:solidFill>
                <a:schemeClr val="tx1"/>
              </a:solidFill>
              <a:effectLst>
                <a:outerShdw blurRad="38100" dist="38100" dir="2700000" algn="tl">
                  <a:srgbClr val="000000">
                    <a:alpha val="43137"/>
                  </a:srgbClr>
                </a:outerShdw>
              </a:effectLst>
            </a:endParaRPr>
          </a:p>
        </p:txBody>
      </p:sp>
      <p:pic>
        <p:nvPicPr>
          <p:cNvPr id="36" name="Picture 3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1561" y="1077131"/>
            <a:ext cx="5148998" cy="3358042"/>
          </a:xfrm>
          <a:prstGeom prst="rect">
            <a:avLst/>
          </a:prstGeom>
          <a:noFill/>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592497" y="1054229"/>
            <a:ext cx="3379273" cy="3379273"/>
          </a:xfrm>
          <a:prstGeom prst="rect">
            <a:avLst/>
          </a:prstGeom>
        </p:spPr>
      </p:pic>
      <p:sp>
        <p:nvSpPr>
          <p:cNvPr id="40" name="Text Placeholder 39"/>
          <p:cNvSpPr>
            <a:spLocks noGrp="1"/>
          </p:cNvSpPr>
          <p:nvPr>
            <p:ph type="body" sz="quarter" idx="19"/>
          </p:nvPr>
        </p:nvSpPr>
        <p:spPr>
          <a:xfrm>
            <a:off x="943444" y="17775873"/>
            <a:ext cx="13592864" cy="14840964"/>
          </a:xfrm>
        </p:spPr>
        <p:txBody>
          <a:bodyPr/>
          <a:lstStyle/>
          <a:p>
            <a:pPr algn="ctr"/>
            <a:r>
              <a:rPr lang="en-US" sz="3200" b="1" dirty="0">
                <a:solidFill>
                  <a:srgbClr val="FF9900"/>
                </a:solidFill>
                <a:effectLst>
                  <a:outerShdw blurRad="38100" dist="38100" dir="2700000" algn="tl">
                    <a:srgbClr val="000000">
                      <a:alpha val="43137"/>
                    </a:srgbClr>
                  </a:outerShdw>
                </a:effectLst>
                <a:latin typeface="Arial"/>
                <a:cs typeface="Arial"/>
                <a:sym typeface="Webdings" panose="05030102010509060703" pitchFamily="18" charset="2"/>
              </a:rPr>
              <a:t>Micro-Electrical-Mechanical Systems (MEMS) Resonant Sensors</a:t>
            </a:r>
          </a:p>
          <a:p>
            <a:pPr algn="ctr"/>
            <a:r>
              <a:rPr lang="en-US" sz="3000" dirty="0">
                <a:solidFill>
                  <a:schemeClr val="tx1"/>
                </a:solidFill>
                <a:effectLst>
                  <a:outerShdw blurRad="38100" dist="38100" dir="2700000" algn="tl">
                    <a:srgbClr val="000000">
                      <a:alpha val="43137"/>
                    </a:srgbClr>
                  </a:outerShdw>
                </a:effectLst>
                <a:latin typeface="Arial"/>
                <a:cs typeface="Arial"/>
                <a:sym typeface="Wingdings 2" panose="05020102010507070707" pitchFamily="18" charset="2"/>
              </a:rPr>
              <a:t>Investigated Resonance and Piezoelectricity</a:t>
            </a:r>
          </a:p>
          <a:p>
            <a:pPr algn="ctr"/>
            <a:r>
              <a:rPr lang="en-US" sz="3000" dirty="0">
                <a:solidFill>
                  <a:schemeClr val="tx1"/>
                </a:solidFill>
                <a:effectLst>
                  <a:outerShdw blurRad="38100" dist="38100" dir="2700000" algn="tl">
                    <a:srgbClr val="000000">
                      <a:alpha val="43137"/>
                    </a:srgbClr>
                  </a:outerShdw>
                </a:effectLst>
                <a:latin typeface="Arial"/>
                <a:cs typeface="Arial"/>
                <a:sym typeface="Wingdings 2" panose="05020102010507070707" pitchFamily="18" charset="2"/>
              </a:rPr>
              <a:t>Tuning Forks Microphone Piezoelectric Buzzer &amp; Sensor</a:t>
            </a:r>
          </a:p>
          <a:p>
            <a:pPr algn="ctr"/>
            <a:r>
              <a:rPr lang="en-US" sz="3000" dirty="0">
                <a:solidFill>
                  <a:schemeClr val="tx1"/>
                </a:solidFill>
                <a:effectLst>
                  <a:outerShdw blurRad="38100" dist="38100" dir="2700000" algn="tl">
                    <a:srgbClr val="000000">
                      <a:alpha val="43137"/>
                    </a:srgbClr>
                  </a:outerShdw>
                </a:effectLst>
                <a:latin typeface="Arial"/>
                <a:cs typeface="Arial"/>
                <a:sym typeface="Wingdings 2" panose="05020102010507070707" pitchFamily="18" charset="2"/>
              </a:rPr>
              <a:t>Observed MEMS sensor testing within vacuum at different temperatures</a:t>
            </a:r>
          </a:p>
          <a:p>
            <a:pPr algn="ctr"/>
            <a:r>
              <a:rPr lang="en-US" sz="3000" dirty="0">
                <a:solidFill>
                  <a:schemeClr val="tx1"/>
                </a:solidFill>
                <a:effectLst>
                  <a:outerShdw blurRad="38100" dist="38100" dir="2700000" algn="tl">
                    <a:srgbClr val="000000">
                      <a:alpha val="43137"/>
                    </a:srgbClr>
                  </a:outerShdw>
                </a:effectLst>
                <a:latin typeface="Arial"/>
                <a:cs typeface="Arial"/>
                <a:sym typeface="Wingdings 2" panose="05020102010507070707" pitchFamily="18" charset="2"/>
              </a:rPr>
              <a:t> Calculated Temperature Coefficient of Frequency(</a:t>
            </a:r>
            <a:r>
              <a:rPr lang="en-US" sz="3000" dirty="0" err="1">
                <a:solidFill>
                  <a:schemeClr val="tx1"/>
                </a:solidFill>
                <a:effectLst>
                  <a:outerShdw blurRad="38100" dist="38100" dir="2700000" algn="tl">
                    <a:srgbClr val="000000">
                      <a:alpha val="43137"/>
                    </a:srgbClr>
                  </a:outerShdw>
                </a:effectLst>
                <a:latin typeface="Arial"/>
                <a:cs typeface="Arial"/>
                <a:sym typeface="Wingdings 2" panose="05020102010507070707" pitchFamily="18" charset="2"/>
              </a:rPr>
              <a:t>Tcf</a:t>
            </a:r>
            <a:r>
              <a:rPr lang="en-US" sz="3000" dirty="0">
                <a:solidFill>
                  <a:schemeClr val="tx1"/>
                </a:solidFill>
                <a:effectLst>
                  <a:outerShdw blurRad="38100" dist="38100" dir="2700000" algn="tl">
                    <a:srgbClr val="000000">
                      <a:alpha val="43137"/>
                    </a:srgbClr>
                  </a:outerShdw>
                </a:effectLst>
                <a:latin typeface="Arial"/>
                <a:cs typeface="Arial"/>
                <a:sym typeface="Wingdings 2" panose="05020102010507070707" pitchFamily="18" charset="2"/>
              </a:rPr>
              <a:t>) Q Factor</a:t>
            </a:r>
          </a:p>
          <a:p>
            <a:endParaRPr lang="en-US" sz="3000" dirty="0">
              <a:solidFill>
                <a:schemeClr val="tx1"/>
              </a:solidFill>
              <a:latin typeface="Arial"/>
              <a:cs typeface="Arial"/>
              <a:sym typeface="Wingdings 2" panose="05020102010507070707" pitchFamily="18" charset="2"/>
            </a:endParaRPr>
          </a:p>
          <a:p>
            <a:endParaRPr lang="en-US" sz="3000" dirty="0">
              <a:solidFill>
                <a:schemeClr val="tx1"/>
              </a:solidFill>
              <a:latin typeface="Arial"/>
              <a:cs typeface="Arial"/>
              <a:sym typeface="Wingdings 2" panose="05020102010507070707" pitchFamily="18" charset="2"/>
            </a:endParaRPr>
          </a:p>
          <a:p>
            <a:endParaRPr lang="en-US" sz="3000" dirty="0">
              <a:solidFill>
                <a:schemeClr val="tx1"/>
              </a:solidFill>
              <a:latin typeface="Arial"/>
              <a:cs typeface="Arial"/>
              <a:sym typeface="Wingdings 2" panose="05020102010507070707" pitchFamily="18" charset="2"/>
            </a:endParaRPr>
          </a:p>
          <a:p>
            <a:endParaRPr lang="en-US" sz="3000" dirty="0">
              <a:solidFill>
                <a:schemeClr val="tx1"/>
              </a:solidFill>
              <a:latin typeface="Arial"/>
              <a:cs typeface="Arial"/>
              <a:sym typeface="Wingdings 2" panose="05020102010507070707" pitchFamily="18" charset="2"/>
            </a:endParaRPr>
          </a:p>
          <a:p>
            <a:endParaRPr lang="en-US" sz="3000" dirty="0">
              <a:solidFill>
                <a:schemeClr val="tx1"/>
              </a:solidFill>
              <a:latin typeface="Arial"/>
              <a:cs typeface="Arial"/>
              <a:sym typeface="Wingdings 2" panose="05020102010507070707" pitchFamily="18" charset="2"/>
            </a:endParaRPr>
          </a:p>
          <a:p>
            <a:endParaRPr lang="en-US" sz="4000" dirty="0">
              <a:solidFill>
                <a:schemeClr val="tx1"/>
              </a:solidFill>
              <a:latin typeface="Arial"/>
              <a:cs typeface="Arial"/>
              <a:sym typeface="Wingdings 2" panose="05020102010507070707" pitchFamily="18" charset="2"/>
            </a:endParaRPr>
          </a:p>
          <a:p>
            <a:pPr algn="ctr"/>
            <a:r>
              <a:rPr lang="en-US" sz="3200" b="1" dirty="0">
                <a:solidFill>
                  <a:srgbClr val="FF9900"/>
                </a:solidFill>
                <a:effectLst>
                  <a:outerShdw blurRad="38100" dist="38100" dir="2700000" algn="tl">
                    <a:srgbClr val="000000">
                      <a:alpha val="43137"/>
                    </a:srgbClr>
                  </a:outerShdw>
                </a:effectLst>
                <a:latin typeface="Arial"/>
                <a:cs typeface="Arial"/>
              </a:rPr>
              <a:t>Hardware Embedded Systems</a:t>
            </a:r>
          </a:p>
          <a:p>
            <a:pPr marL="457200" indent="-457200" algn="ctr">
              <a:buFont typeface="Wingdings 2" panose="05020102010507070707" pitchFamily="18" charset="2"/>
              <a:buChar char="³"/>
            </a:pPr>
            <a:r>
              <a:rPr lang="en-US" sz="3000" dirty="0">
                <a:solidFill>
                  <a:schemeClr val="tx1"/>
                </a:solidFill>
                <a:latin typeface="Arial"/>
                <a:cs typeface="Arial"/>
                <a:sym typeface="Wingdings 2" panose="05020102010507070707" pitchFamily="18" charset="2"/>
              </a:rPr>
              <a:t>Basys3 FPGA programmed in Verilog Logic Gates Truth Tables</a:t>
            </a:r>
          </a:p>
          <a:p>
            <a:pPr algn="ctr"/>
            <a:endParaRPr lang="en-US" sz="3000" b="1" dirty="0">
              <a:latin typeface="Arial"/>
              <a:cs typeface="Arial"/>
            </a:endParaRPr>
          </a:p>
          <a:p>
            <a:pPr algn="ctr"/>
            <a:endParaRPr lang="en-US" sz="3200" b="1" dirty="0">
              <a:latin typeface="Arial"/>
              <a:cs typeface="Arial"/>
              <a:sym typeface="Wingdings 2" panose="05020102010507070707" pitchFamily="18" charset="2"/>
            </a:endParaRPr>
          </a:p>
          <a:p>
            <a:pPr algn="ctr"/>
            <a:endParaRPr lang="en-US" sz="3200" b="1" dirty="0">
              <a:latin typeface="Arial"/>
              <a:cs typeface="Arial"/>
              <a:sym typeface="Wingdings 2" panose="05020102010507070707" pitchFamily="18" charset="2"/>
            </a:endParaRPr>
          </a:p>
          <a:p>
            <a:pPr algn="ctr"/>
            <a:endParaRPr lang="en-US" sz="3200" b="1" dirty="0">
              <a:latin typeface="Arial"/>
              <a:cs typeface="Arial"/>
              <a:sym typeface="Wingdings 2" panose="05020102010507070707" pitchFamily="18" charset="2"/>
            </a:endParaRPr>
          </a:p>
          <a:p>
            <a:pPr algn="ctr"/>
            <a:endParaRPr lang="en-US" sz="1400" b="1" dirty="0">
              <a:latin typeface="Arial"/>
              <a:cs typeface="Arial"/>
              <a:sym typeface="Wingdings 2" panose="05020102010507070707" pitchFamily="18" charset="2"/>
            </a:endParaRPr>
          </a:p>
          <a:p>
            <a:pPr algn="ctr"/>
            <a:r>
              <a:rPr lang="en-US" sz="3200" b="1" dirty="0">
                <a:solidFill>
                  <a:srgbClr val="FF9900"/>
                </a:solidFill>
                <a:effectLst>
                  <a:outerShdw blurRad="38100" dist="38100" dir="2700000" algn="tl">
                    <a:srgbClr val="000000">
                      <a:alpha val="43137"/>
                    </a:srgbClr>
                  </a:outerShdw>
                </a:effectLst>
                <a:latin typeface="Arial"/>
                <a:cs typeface="Arial"/>
                <a:sym typeface="Wingdings 2" panose="05020102010507070707" pitchFamily="18" charset="2"/>
              </a:rPr>
              <a:t>Software, Networking, &amp; Mobile Programming</a:t>
            </a:r>
          </a:p>
          <a:p>
            <a:pPr algn="ctr"/>
            <a:r>
              <a:rPr lang="en-US" sz="3000" dirty="0">
                <a:solidFill>
                  <a:schemeClr val="tx1"/>
                </a:solidFill>
                <a:latin typeface="Arial"/>
                <a:cs typeface="Arial"/>
                <a:sym typeface="Wingdings 2" panose="05020102010507070707" pitchFamily="18" charset="2"/>
              </a:rPr>
              <a:t>Layers Protocols Security &amp; Privacy Issues Raspberry Pi 3</a:t>
            </a:r>
          </a:p>
          <a:p>
            <a:pPr algn="ctr"/>
            <a:r>
              <a:rPr lang="en-US" sz="3200" dirty="0">
                <a:latin typeface="Arial"/>
                <a:cs typeface="Arial"/>
                <a:sym typeface="Wingdings 2" panose="05020102010507070707" pitchFamily="18" charset="2"/>
              </a:rPr>
              <a:t></a:t>
            </a:r>
            <a:r>
              <a:rPr lang="en-US" sz="3200" dirty="0">
                <a:solidFill>
                  <a:schemeClr val="tx1"/>
                </a:solidFill>
                <a:latin typeface="Arial"/>
                <a:cs typeface="Arial"/>
                <a:sym typeface="Wingdings 2" panose="05020102010507070707" pitchFamily="18" charset="2"/>
              </a:rPr>
              <a:t>Java Android Studio Raspberry Pi 3 Programming</a:t>
            </a:r>
            <a:endParaRPr lang="en-US" sz="3200" b="1" dirty="0">
              <a:solidFill>
                <a:schemeClr val="tx1"/>
              </a:solidFill>
              <a:latin typeface="Arial"/>
              <a:cs typeface="Arial"/>
              <a:sym typeface="Wingdings 2" panose="05020102010507070707" pitchFamily="18" charset="2"/>
            </a:endParaRPr>
          </a:p>
          <a:p>
            <a:pPr algn="ctr"/>
            <a:endParaRPr lang="en-US" sz="3200" b="1" dirty="0">
              <a:latin typeface="Arial"/>
              <a:cs typeface="Arial"/>
              <a:sym typeface="Wingdings 2" panose="05020102010507070707" pitchFamily="18" charset="2"/>
            </a:endParaRPr>
          </a:p>
          <a:p>
            <a:pPr algn="ctr"/>
            <a:r>
              <a:rPr lang="en-US" sz="3200" b="1" dirty="0">
                <a:latin typeface="Arial"/>
                <a:cs typeface="Arial"/>
                <a:sym typeface="Wingdings 2" panose="05020102010507070707" pitchFamily="18" charset="2"/>
              </a:rPr>
              <a:t>     </a:t>
            </a:r>
          </a:p>
          <a:p>
            <a:pPr algn="ctr"/>
            <a:endParaRPr lang="en-US" sz="3200" b="1" dirty="0">
              <a:latin typeface="Arial"/>
              <a:cs typeface="Arial"/>
              <a:sym typeface="Wingdings 2" panose="05020102010507070707" pitchFamily="18" charset="2"/>
            </a:endParaRPr>
          </a:p>
          <a:p>
            <a:pPr algn="ctr"/>
            <a:endParaRPr lang="en-US" sz="3200" b="1" dirty="0">
              <a:latin typeface="Arial"/>
              <a:cs typeface="Arial"/>
              <a:sym typeface="Wingdings 2" panose="05020102010507070707" pitchFamily="18" charset="2"/>
            </a:endParaRPr>
          </a:p>
        </p:txBody>
      </p:sp>
      <p:sp>
        <p:nvSpPr>
          <p:cNvPr id="6" name="TextBox 5"/>
          <p:cNvSpPr txBox="1"/>
          <p:nvPr/>
        </p:nvSpPr>
        <p:spPr>
          <a:xfrm>
            <a:off x="10529455" y="12170801"/>
            <a:ext cx="4035631" cy="400110"/>
          </a:xfrm>
          <a:prstGeom prst="rect">
            <a:avLst/>
          </a:prstGeom>
          <a:noFill/>
          <a:ln>
            <a:noFill/>
          </a:ln>
        </p:spPr>
        <p:txBody>
          <a:bodyPr wrap="square" rtlCol="0">
            <a:spAutoFit/>
          </a:bodyPr>
          <a:lstStyle/>
          <a:p>
            <a:r>
              <a:rPr lang="en-US" sz="2000" b="1" dirty="0">
                <a:latin typeface="Times New Roman" panose="02020603050405020304" pitchFamily="18" charset="0"/>
                <a:cs typeface="Times New Roman" panose="02020603050405020304" pitchFamily="18" charset="0"/>
              </a:rPr>
              <a:t>The Golden Circle by Simon Sinek</a:t>
            </a:r>
            <a:r>
              <a:rPr lang="en-US" sz="18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12208441" y="14680378"/>
            <a:ext cx="2228850" cy="1015663"/>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Sinek’s TED Talk Clip on The Golden Circle</a:t>
            </a:r>
            <a:r>
              <a:rPr lang="en-US" sz="2000" dirty="0">
                <a:latin typeface="Times New Roman" panose="02020603050405020304" pitchFamily="18" charset="0"/>
                <a:cs typeface="Times New Roman" panose="02020603050405020304" pitchFamily="18" charset="0"/>
              </a:rPr>
              <a:t>.</a:t>
            </a:r>
          </a:p>
        </p:txBody>
      </p:sp>
      <p:pic>
        <p:nvPicPr>
          <p:cNvPr id="19" name="Picture 18"/>
          <p:cNvPicPr>
            <a:picLocks noChangeAspect="1"/>
          </p:cNvPicPr>
          <p:nvPr/>
        </p:nvPicPr>
        <p:blipFill>
          <a:blip r:embed="rId7"/>
          <a:stretch>
            <a:fillRect/>
          </a:stretch>
        </p:blipFill>
        <p:spPr>
          <a:xfrm>
            <a:off x="1470510" y="25289797"/>
            <a:ext cx="3821202" cy="2337512"/>
          </a:xfrm>
          <a:prstGeom prst="rect">
            <a:avLst/>
          </a:prstGeom>
        </p:spPr>
      </p:pic>
      <p:pic>
        <p:nvPicPr>
          <p:cNvPr id="22" name="Picture 21"/>
          <p:cNvPicPr>
            <a:picLocks noChangeAspect="1"/>
          </p:cNvPicPr>
          <p:nvPr/>
        </p:nvPicPr>
        <p:blipFill>
          <a:blip r:embed="rId8"/>
          <a:stretch>
            <a:fillRect/>
          </a:stretch>
        </p:blipFill>
        <p:spPr>
          <a:xfrm>
            <a:off x="5561467" y="25289797"/>
            <a:ext cx="5564856" cy="2018024"/>
          </a:xfrm>
          <a:prstGeom prst="rect">
            <a:avLst/>
          </a:prstGeom>
        </p:spPr>
      </p:pic>
      <p:pic>
        <p:nvPicPr>
          <p:cNvPr id="23" name="Picture 22"/>
          <p:cNvPicPr>
            <a:picLocks noChangeAspect="1"/>
          </p:cNvPicPr>
          <p:nvPr/>
        </p:nvPicPr>
        <p:blipFill>
          <a:blip r:embed="rId9"/>
          <a:stretch>
            <a:fillRect/>
          </a:stretch>
        </p:blipFill>
        <p:spPr>
          <a:xfrm>
            <a:off x="11360745" y="25233265"/>
            <a:ext cx="2534746" cy="2534746"/>
          </a:xfrm>
          <a:prstGeom prst="rect">
            <a:avLst/>
          </a:prstGeom>
        </p:spPr>
      </p:pic>
      <p:pic>
        <p:nvPicPr>
          <p:cNvPr id="25" name="Picture 2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45465" y="29585155"/>
            <a:ext cx="3749626" cy="2466991"/>
          </a:xfrm>
          <a:prstGeom prst="rect">
            <a:avLst/>
          </a:prstGeom>
          <a:ln w="19050">
            <a:solidFill>
              <a:schemeClr val="tx1"/>
            </a:solidFill>
          </a:ln>
        </p:spPr>
      </p:pic>
      <p:pic>
        <p:nvPicPr>
          <p:cNvPr id="7" name="Picture 6"/>
          <p:cNvPicPr>
            <a:picLocks noChangeAspect="1"/>
          </p:cNvPicPr>
          <p:nvPr/>
        </p:nvPicPr>
        <p:blipFill>
          <a:blip r:embed="rId11"/>
          <a:stretch>
            <a:fillRect/>
          </a:stretch>
        </p:blipFill>
        <p:spPr>
          <a:xfrm>
            <a:off x="22991760" y="20483922"/>
            <a:ext cx="5603181" cy="8743657"/>
          </a:xfrm>
          <a:prstGeom prst="rect">
            <a:avLst/>
          </a:prstGeom>
        </p:spPr>
      </p:pic>
      <p:pic>
        <p:nvPicPr>
          <p:cNvPr id="27" name="Picture 2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2425426" y="15313918"/>
            <a:ext cx="6169515" cy="4544156"/>
          </a:xfrm>
          <a:prstGeom prst="rect">
            <a:avLst/>
          </a:prstGeom>
          <a:ln w="63500" cap="sq">
            <a:solidFill>
              <a:srgbClr val="CC00FF"/>
            </a:solidFill>
            <a:prstDash val="solid"/>
            <a:miter lim="800000"/>
          </a:ln>
          <a:effectLst>
            <a:outerShdw blurRad="50800" dist="38100" dir="2700000" algn="tl" rotWithShape="0">
              <a:srgbClr val="000000">
                <a:alpha val="43000"/>
              </a:srgbClr>
            </a:outerShdw>
          </a:effectLst>
        </p:spPr>
      </p:pic>
      <p:sp>
        <p:nvSpPr>
          <p:cNvPr id="28" name="Rectangle 1"/>
          <p:cNvSpPr>
            <a:spLocks noGrp="1" noChangeArrowheads="1"/>
          </p:cNvSpPr>
          <p:nvPr>
            <p:ph type="body" sz="quarter" idx="30"/>
          </p:nvPr>
        </p:nvSpPr>
        <p:spPr bwMode="auto">
          <a:xfrm>
            <a:off x="29610604" y="23942680"/>
            <a:ext cx="13101851"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Anderson, William L., Mitchell, Steven, &amp; Osgood, Marcy P. “Comparison of Student Performance in Cooperative Learning and Traditional Lecture-Based Biochemistry Classes.” </a:t>
            </a:r>
            <a:r>
              <a:rPr kumimoji="0" lang="en-US" altLang="en-US" sz="1200" b="0" i="1"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Biochemistry 	and Molecular Biology Education</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33, no. 6 (2005): 387–93. </a:t>
            </a:r>
            <a:r>
              <a:rPr kumimoji="0" lang="en-US" altLang="en-US" sz="1200" b="0" i="0" u="none" strike="noStrike" cap="none" normalizeH="0" baseline="0" dirty="0">
                <a:ln>
                  <a:noFill/>
                </a:ln>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https://doi.org/10.1002/bmb.2005.49403306387.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Daly, Shanna, and Kelly Hutchinson. “Incorporating Nanoscale Science and Engineering Concepts into Middle and High School Curricula.” Accessed July14, 2019.</a:t>
            </a:r>
            <a:r>
              <a:rPr kumimoji="0" lang="en-US" altLang="en-US" sz="1200" b="0" i="0" u="none" strike="noStrike" cap="none" normalizeH="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kumimoji="0" lang="en-US" altLang="en-US" sz="1200" b="0" i="0" u="none" strike="noStrike" cap="none" normalizeH="0" baseline="0" dirty="0">
                <a:ln>
                  <a:noFill/>
                </a:ln>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http://www.icee.usm.edu/ICEE/conferences/asee2007/papers/1686_INCORPORATING_NANOSCALE_SCIENCE_AND_ENGI.pdf</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Duncan, Kara. “Radiopharmaceuticals in PET Imaging.” Journal of Nuclear Medicine Technology 26, no. 4 (1998): 8.</a:t>
            </a:r>
            <a:endPar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Electrical Projects [Creative Lab]. Thermoelectric Cooler - Device That Makes Ice and Electricity, 2018. [Video File] https://www.youtube.com/watch?v=rT9-HUzUqhQ&amp;feature=youtu.be.</a:t>
            </a:r>
            <a:endPar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Ertmer</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Peggy, and Newby, Timothy. “Behaviorism, Cognitivism, Constructivism: Comparing Critical Features From an Instructional Design Perspective.” </a:t>
            </a:r>
            <a:r>
              <a:rPr kumimoji="0" lang="en-US" altLang="en-US" sz="1200" b="0" i="1"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Performance Improvement Quarterly</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6 	(October 22, 	2008): 50–72. </a:t>
            </a:r>
            <a:r>
              <a:rPr kumimoji="0" lang="en-US" altLang="en-US" sz="1200" b="0" i="0" u="none" strike="noStrike" cap="none" normalizeH="0" baseline="0" dirty="0">
                <a:ln>
                  <a:noFill/>
                </a:ln>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https://doi.org/10.1111/j.1937-8327.1993.tb00605.x.</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Guo</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kumimoji="0" lang="en-US" altLang="en-US" sz="1200" b="0" i="0" u="none" strike="noStrike" cap="none" normalizeH="0" baseline="0" dirty="0" err="1">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Lukai</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and Qing Lu. “Potentials of Piezoelectric and Thermoelectric Technologies for Harvesting Energy from Pavements.” Renewable and Sustainable Energy Reviews 72 	(May 2017): 	761–73. https://doi.org/10.1016/j.rser.2017.01.090.</a:t>
            </a:r>
            <a:endPar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Holmes, Nelson. (May 9, 2012)</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 </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TED: Simon Sinek - "The Golden Circle" Clip. [Video File]  	Accessed July 13, 2019. </a:t>
            </a:r>
            <a:r>
              <a:rPr kumimoji="0" lang="en-US" altLang="en-US" sz="1200" b="0" i="0" u="none" strike="noStrike" cap="none" normalizeH="0" baseline="0" dirty="0">
                <a:ln>
                  <a:noFill/>
                </a:ln>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https://www.ted.com/talks/simon_sinek_how_great_leaders_inspire_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kumimoji="0" lang="en-US" altLang="en-US" sz="1200" b="0" i="0" u="none" strike="noStrike" cap="none" normalizeH="0" baseline="0" dirty="0">
                <a:ln>
                  <a:noFill/>
                </a:ln>
                <a:solidFill>
                  <a:srgbClr val="0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action.</a:t>
            </a:r>
            <a:endPar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Ikeda, </a:t>
            </a:r>
            <a:r>
              <a:rPr kumimoji="0" lang="en-US" altLang="en-US" sz="1200" b="0" i="0" u="none" strike="noStrike" cap="none" normalizeH="0" baseline="0" dirty="0" err="1">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Takuro</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Fundamentals of Piezoelectricity. Oxford ; New York: Oxford University Press, 	1990.</a:t>
            </a:r>
            <a:endPar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Ikotun</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kumimoji="0" lang="en-US" altLang="en-US" sz="1200" b="0" i="0" u="none" strike="noStrike" cap="none" normalizeH="0" baseline="0" dirty="0" err="1">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Oluwatayo</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Bonnie Clarke, and John Sunderland. “A Snapshot of United States PET</a:t>
            </a:r>
            <a:r>
              <a:rPr kumimoji="0" lang="en-US" altLang="en-US" sz="1200" b="0" i="0" u="none" strike="noStrike" cap="none" normalizeH="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Cyclotron and Radiopharmaceutical Production Operations and Locations.” Journal of Nuclear 	Medicine 53, no. supplement 1 (May 1, 2012): 1085–1085.</a:t>
            </a:r>
            <a:endPar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IAEAvideo</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(October 5, 2017) “Radiopharmaceuticals - a Key Component of Nuclear Medicine”</a:t>
            </a:r>
            <a:r>
              <a:rPr kumimoji="0" lang="en-US" altLang="en-US" sz="1200" b="0" i="0" u="none" strike="noStrike" cap="none" normalizeH="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[Video File] Accessed July 15, 2019. https://www.youtube.com/watch?v=8YlABLzefKg.</a:t>
            </a:r>
            <a:endPar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Jennings, D., </a:t>
            </a:r>
            <a:r>
              <a:rPr kumimoji="0" lang="en-US" altLang="en-US" sz="1200" b="0" i="0" u="none" strike="noStrike" cap="none" normalizeH="0" baseline="0" dirty="0" err="1">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Surgenor</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P., &amp; McMahon, T. (2013). Education Theory/Constructivism and Social Constructivism in the Classroom - UCD - CTAG. Ucdoer.ie. Accessed July 13, 2019. 	</a:t>
            </a:r>
            <a:r>
              <a:rPr kumimoji="0" lang="en-US" altLang="en-US" sz="1200" b="0" i="0" u="none" strike="noStrike" cap="none" normalizeH="0" baseline="0" dirty="0">
                <a:ln>
                  <a:noFill/>
                </a:ln>
                <a:solidFill>
                  <a:srgbClr val="0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http://www.ucdoer.ie/index.php/Education_Theory/Constructivism_and_Social_Construc</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tivismin_the_Classroom.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Lee, </a:t>
            </a:r>
            <a:r>
              <a:rPr kumimoji="0" lang="en-US" altLang="en-US" sz="1200" b="0" i="0" u="none" strike="noStrike" cap="none" normalizeH="0" baseline="0" dirty="0" err="1">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Hee</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-Sun, and </a:t>
            </a:r>
            <a:r>
              <a:rPr kumimoji="0" lang="en-US" altLang="en-US" sz="1200" b="0" i="0" u="none" strike="noStrike" cap="none" normalizeH="0" baseline="0" dirty="0" err="1">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Ou</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Lydia Liu. “Assessing Learning Progression of Energy Concepts Across 	Middle School Grades: The Knowledge Integration Perspective.” </a:t>
            </a:r>
            <a:r>
              <a:rPr kumimoji="0" lang="en-US" altLang="en-US" sz="1200" b="0" i="1"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Science Education</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94, 	no. 4 (July 2010): 665–88. </a:t>
            </a:r>
            <a:r>
              <a:rPr kumimoji="0" lang="en-US" altLang="en-US" sz="1200" b="0" i="0" u="none" strike="noStrike" cap="none" normalizeH="0" baseline="0" dirty="0">
                <a:ln>
                  <a:noFill/>
                </a:ln>
                <a:solidFill>
                  <a:srgbClr val="0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hlinkClick r:id="rId13"/>
              </a:rPr>
              <a:t>https://doi.org/10.1002/sce.20382</a:t>
            </a:r>
            <a:r>
              <a:rPr kumimoji="0" lang="en-US" altLang="en-US" sz="1200" b="0" i="0" u="none" strike="noStrike" cap="none" normalizeH="0" baseline="0" dirty="0">
                <a:ln>
                  <a:noFill/>
                </a:ln>
                <a:solidFill>
                  <a:srgbClr val="00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LLUHealth</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(October 24, 2017) </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“Nuclear Medicine” [Video File] Accessed July 15, 2019. https://www.youtube.com/watch?v=oWVsnFz-KqA.</a:t>
            </a:r>
            <a:endPar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Matthews, William J. “Constructivism in the Classroom: Epistemology, History, and Empirical Evidence.” </a:t>
            </a:r>
            <a:r>
              <a:rPr kumimoji="0" lang="en-US" altLang="en-US" sz="1200" b="0" i="1"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Teacher Education Quarterly</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30, no. 3 (2003): 51–64.</a:t>
            </a:r>
            <a:endPar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endPar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Najafi</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kumimoji="0" lang="en-US" altLang="en-US" sz="1200" b="0" i="0" u="none" strike="noStrike" cap="none" normalizeH="0" baseline="0" dirty="0" err="1">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Hamidreza</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and Keith A. Woodbury. “Optimization of a Cooling System Based on Peltier Effect for Photovoltaic Cells.” Solar Energy 91 (May 1, 2013): 152–60.</a:t>
            </a:r>
            <a:r>
              <a:rPr kumimoji="0" lang="en-US" altLang="en-US" sz="1200" b="0" i="0" u="none" strike="noStrike" cap="none" normalizeH="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kumimoji="0" lang="en-US" altLang="en-US" sz="1200" b="0" i="0" u="none" strike="noStrike" cap="none" normalizeH="0" baseline="0" dirty="0">
                <a:ln>
                  <a:noFill/>
                </a:ln>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https://doi.org/10.1016/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j.solener.2013.01.026.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TED-Ed. (June 20, 2017) “How to Squeeze Electricity out of Crystals - </a:t>
            </a:r>
            <a:r>
              <a:rPr kumimoji="0" lang="en-US" altLang="en-US" sz="1200" b="0" i="0" u="none" strike="noStrike" cap="none" normalizeH="0" baseline="0" dirty="0" err="1">
                <a:ln>
                  <a:noFill/>
                </a:ln>
                <a:solidFill>
                  <a:schemeClr val="tx1"/>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Ashwini</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 </a:t>
            </a:r>
            <a:r>
              <a:rPr kumimoji="0" lang="en-US" altLang="en-US" sz="1200" b="0" i="0" u="none" strike="noStrike" cap="none" normalizeH="0" baseline="0" dirty="0" err="1">
                <a:ln>
                  <a:noFill/>
                </a:ln>
                <a:solidFill>
                  <a:schemeClr val="tx1"/>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Bharathula</a:t>
            </a:r>
            <a:r>
              <a:rPr kumimoji="0" lang="en-US" altLang="en-US" sz="1200" b="0" i="0" u="none" strike="noStrike" cap="none" normalizeH="0" baseline="0" dirty="0">
                <a:ln>
                  <a:noFill/>
                </a:ln>
                <a:solidFill>
                  <a:schemeClr val="tx1"/>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 [Video File] Accessed July 15, 2019. https://www.youtube.com/watch?v=YEJ2qryXcIQ</a:t>
            </a:r>
            <a:r>
              <a:rPr kumimoji="0" lang="en-US" altLang="en-US"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pic>
        <p:nvPicPr>
          <p:cNvPr id="29" name="Picture 28"/>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0851377" y="29590495"/>
            <a:ext cx="3168640" cy="2392835"/>
          </a:xfrm>
          <a:prstGeom prst="rect">
            <a:avLst/>
          </a:prstGeom>
        </p:spPr>
      </p:pic>
      <p:pic>
        <p:nvPicPr>
          <p:cNvPr id="30" name="Picture 2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2423709" y="9782990"/>
            <a:ext cx="6171232" cy="4484514"/>
          </a:xfrm>
          <a:prstGeom prst="rect">
            <a:avLst/>
          </a:prstGeom>
          <a:ln w="63500">
            <a:solidFill>
              <a:srgbClr val="CC00FF"/>
            </a:solidFill>
          </a:ln>
        </p:spPr>
      </p:pic>
      <p:pic>
        <p:nvPicPr>
          <p:cNvPr id="32" name="Picture 31"/>
          <p:cNvPicPr>
            <a:picLocks noChangeAspect="1"/>
          </p:cNvPicPr>
          <p:nvPr/>
        </p:nvPicPr>
        <p:blipFill rotWithShape="1">
          <a:blip r:embed="rId16" cstate="email">
            <a:extLst>
              <a:ext uri="{28A0092B-C50C-407E-A947-70E740481C1C}">
                <a14:useLocalDpi xmlns:a14="http://schemas.microsoft.com/office/drawing/2010/main"/>
              </a:ext>
            </a:extLst>
          </a:blip>
          <a:srcRect r="38545"/>
          <a:stretch/>
        </p:blipFill>
        <p:spPr>
          <a:xfrm rot="16200000">
            <a:off x="1823646" y="19800615"/>
            <a:ext cx="1302396" cy="2986555"/>
          </a:xfrm>
          <a:prstGeom prst="rect">
            <a:avLst/>
          </a:prstGeom>
        </p:spPr>
      </p:pic>
      <p:pic>
        <p:nvPicPr>
          <p:cNvPr id="33" name="Picture 3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208811" y="20642694"/>
            <a:ext cx="1797631" cy="3066030"/>
          </a:xfrm>
          <a:prstGeom prst="rect">
            <a:avLst/>
          </a:prstGeom>
        </p:spPr>
      </p:pic>
      <p:pic>
        <p:nvPicPr>
          <p:cNvPr id="34" name="Picture 33"/>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248800" y="20642694"/>
            <a:ext cx="2485145" cy="3066030"/>
          </a:xfrm>
          <a:prstGeom prst="rect">
            <a:avLst/>
          </a:prstGeom>
        </p:spPr>
      </p:pic>
      <p:pic>
        <p:nvPicPr>
          <p:cNvPr id="35" name="Picture 34"/>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993585" y="22012521"/>
            <a:ext cx="2991586" cy="2425913"/>
          </a:xfrm>
          <a:prstGeom prst="rect">
            <a:avLst/>
          </a:prstGeom>
        </p:spPr>
      </p:pic>
      <p:pic>
        <p:nvPicPr>
          <p:cNvPr id="42" name="Picture 41"/>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1860955" y="23133887"/>
            <a:ext cx="2576335" cy="1276021"/>
          </a:xfrm>
          <a:prstGeom prst="rect">
            <a:avLst/>
          </a:prstGeom>
        </p:spPr>
      </p:pic>
      <p:sp>
        <p:nvSpPr>
          <p:cNvPr id="43" name="Rectangle 42"/>
          <p:cNvSpPr/>
          <p:nvPr/>
        </p:nvSpPr>
        <p:spPr>
          <a:xfrm>
            <a:off x="1842535" y="21451952"/>
            <a:ext cx="1293687" cy="369332"/>
          </a:xfrm>
          <a:prstGeom prst="rect">
            <a:avLst/>
          </a:prstGeom>
          <a:noFill/>
        </p:spPr>
        <p:txBody>
          <a:bodyPr wrap="none" lIns="91440" tIns="45720" rIns="91440" bIns="45720">
            <a:spAutoFit/>
          </a:bodyPr>
          <a:lstStyle/>
          <a:p>
            <a:pPr algn="ctr"/>
            <a:r>
              <a:rPr lang="en-US" sz="1800" b="1" cap="none" spc="0" dirty="0">
                <a:ln w="0"/>
                <a:solidFill>
                  <a:schemeClr val="tx1"/>
                </a:solidFill>
                <a:effectLst>
                  <a:outerShdw blurRad="38100" dist="19050" dir="2700000" algn="tl" rotWithShape="0">
                    <a:schemeClr val="dk1">
                      <a:alpha val="40000"/>
                    </a:schemeClr>
                  </a:outerShdw>
                </a:effectLst>
              </a:rPr>
              <a:t>Tuning Fork</a:t>
            </a:r>
          </a:p>
        </p:txBody>
      </p:sp>
      <p:sp>
        <p:nvSpPr>
          <p:cNvPr id="44" name="Rectangle 43"/>
          <p:cNvSpPr/>
          <p:nvPr/>
        </p:nvSpPr>
        <p:spPr>
          <a:xfrm>
            <a:off x="1470510" y="24357547"/>
            <a:ext cx="2037737" cy="369332"/>
          </a:xfrm>
          <a:prstGeom prst="rect">
            <a:avLst/>
          </a:prstGeom>
          <a:noFill/>
        </p:spPr>
        <p:txBody>
          <a:bodyPr wrap="none" lIns="91440" tIns="45720" rIns="91440" bIns="45720">
            <a:spAutoFit/>
          </a:bodyPr>
          <a:lstStyle/>
          <a:p>
            <a:pPr algn="ctr"/>
            <a:r>
              <a:rPr lang="en-US" sz="1800" b="1" cap="none" spc="0" dirty="0">
                <a:ln w="0"/>
                <a:effectLst>
                  <a:outerShdw blurRad="38100" dist="19050" dir="2700000" algn="tl" rotWithShape="0">
                    <a:schemeClr val="dk1">
                      <a:alpha val="40000"/>
                    </a:schemeClr>
                  </a:outerShdw>
                </a:effectLst>
              </a:rPr>
              <a:t>Simmerly Soldering</a:t>
            </a:r>
          </a:p>
        </p:txBody>
      </p:sp>
      <p:sp>
        <p:nvSpPr>
          <p:cNvPr id="45" name="Rectangle 44"/>
          <p:cNvSpPr/>
          <p:nvPr/>
        </p:nvSpPr>
        <p:spPr>
          <a:xfrm>
            <a:off x="9065035" y="23627831"/>
            <a:ext cx="2383152" cy="584775"/>
          </a:xfrm>
          <a:prstGeom prst="rect">
            <a:avLst/>
          </a:prstGeom>
          <a:noFill/>
        </p:spPr>
        <p:txBody>
          <a:bodyPr wrap="none" lIns="91440" tIns="45720" rIns="91440" bIns="45720">
            <a:spAutoFit/>
          </a:bodyPr>
          <a:lstStyle/>
          <a:p>
            <a:pPr algn="ctr"/>
            <a:r>
              <a:rPr lang="en-US" sz="1600" b="1" cap="none" spc="0" dirty="0">
                <a:ln w="0"/>
                <a:solidFill>
                  <a:schemeClr val="tx1"/>
                </a:solidFill>
                <a:effectLst>
                  <a:outerShdw blurRad="38100" dist="19050" dir="2700000" algn="tl" rotWithShape="0">
                    <a:schemeClr val="dk1">
                      <a:alpha val="40000"/>
                    </a:schemeClr>
                  </a:outerShdw>
                </a:effectLst>
              </a:rPr>
              <a:t>Observing Thermoelectric</a:t>
            </a:r>
          </a:p>
          <a:p>
            <a:pPr algn="ctr"/>
            <a:r>
              <a:rPr lang="en-US" sz="1600" b="1" dirty="0">
                <a:ln w="0"/>
                <a:effectLst>
                  <a:outerShdw blurRad="38100" dist="19050" dir="2700000" algn="tl" rotWithShape="0">
                    <a:schemeClr val="dk1">
                      <a:alpha val="40000"/>
                    </a:schemeClr>
                  </a:outerShdw>
                </a:effectLst>
              </a:rPr>
              <a:t>Cooling</a:t>
            </a:r>
            <a:endParaRPr lang="en-US" sz="1600" b="1" cap="none" spc="0" dirty="0">
              <a:ln w="0"/>
              <a:solidFill>
                <a:schemeClr val="tx1"/>
              </a:solidFill>
              <a:effectLst>
                <a:outerShdw blurRad="38100" dist="19050" dir="2700000" algn="tl" rotWithShape="0">
                  <a:schemeClr val="dk1">
                    <a:alpha val="40000"/>
                  </a:schemeClr>
                </a:outerShdw>
              </a:effectLst>
            </a:endParaRPr>
          </a:p>
        </p:txBody>
      </p:sp>
      <p:sp>
        <p:nvSpPr>
          <p:cNvPr id="46" name="Rectangle 45"/>
          <p:cNvSpPr/>
          <p:nvPr/>
        </p:nvSpPr>
        <p:spPr>
          <a:xfrm>
            <a:off x="6582210" y="23596397"/>
            <a:ext cx="1697003" cy="584775"/>
          </a:xfrm>
          <a:prstGeom prst="rect">
            <a:avLst/>
          </a:prstGeom>
          <a:noFill/>
        </p:spPr>
        <p:txBody>
          <a:bodyPr wrap="none" lIns="91440" tIns="45720" rIns="91440" bIns="45720">
            <a:spAutoFit/>
          </a:bodyPr>
          <a:lstStyle/>
          <a:p>
            <a:pPr algn="ctr"/>
            <a:r>
              <a:rPr lang="en-US" sz="1600" b="1" cap="none" spc="0" dirty="0">
                <a:ln w="0"/>
                <a:solidFill>
                  <a:schemeClr val="tx1"/>
                </a:solidFill>
                <a:effectLst>
                  <a:outerShdw blurRad="38100" dist="19050" dir="2700000" algn="tl" rotWithShape="0">
                    <a:schemeClr val="dk1">
                      <a:alpha val="40000"/>
                    </a:schemeClr>
                  </a:outerShdw>
                </a:effectLst>
              </a:rPr>
              <a:t>MEMS Sensors in </a:t>
            </a:r>
          </a:p>
          <a:p>
            <a:pPr algn="ctr"/>
            <a:r>
              <a:rPr lang="en-US" sz="1600" b="1" cap="none" spc="0" dirty="0">
                <a:ln w="0"/>
                <a:solidFill>
                  <a:schemeClr val="tx1"/>
                </a:solidFill>
                <a:effectLst>
                  <a:outerShdw blurRad="38100" dist="19050" dir="2700000" algn="tl" rotWithShape="0">
                    <a:schemeClr val="dk1">
                      <a:alpha val="40000"/>
                    </a:schemeClr>
                  </a:outerShdw>
                </a:effectLst>
              </a:rPr>
              <a:t>Vacuum Chamber</a:t>
            </a:r>
          </a:p>
        </p:txBody>
      </p:sp>
      <p:sp>
        <p:nvSpPr>
          <p:cNvPr id="47" name="Rectangle 46"/>
          <p:cNvSpPr/>
          <p:nvPr/>
        </p:nvSpPr>
        <p:spPr>
          <a:xfrm>
            <a:off x="11568115" y="24359936"/>
            <a:ext cx="3025540" cy="323165"/>
          </a:xfrm>
          <a:prstGeom prst="rect">
            <a:avLst/>
          </a:prstGeom>
          <a:noFill/>
        </p:spPr>
        <p:txBody>
          <a:bodyPr wrap="square" lIns="91440" tIns="45720" rIns="91440" bIns="45720">
            <a:spAutoFit/>
          </a:bodyPr>
          <a:lstStyle/>
          <a:p>
            <a:pPr algn="ctr"/>
            <a:r>
              <a:rPr lang="en-US" sz="1500" b="1" dirty="0">
                <a:ln w="0"/>
                <a:effectLst>
                  <a:outerShdw blurRad="38100" dist="19050" dir="2700000" algn="tl" rotWithShape="0">
                    <a:schemeClr val="dk1">
                      <a:alpha val="40000"/>
                    </a:schemeClr>
                  </a:outerShdw>
                </a:effectLst>
              </a:rPr>
              <a:t>(T to B) Piezo Sensor &amp; Piezo Buzzer</a:t>
            </a:r>
            <a:endParaRPr lang="en-US" sz="1500" b="1" cap="none" spc="0" dirty="0">
              <a:ln w="0"/>
              <a:solidFill>
                <a:schemeClr val="tx1"/>
              </a:solidFill>
              <a:effectLst>
                <a:outerShdw blurRad="38100" dist="19050" dir="2700000" algn="tl" rotWithShape="0">
                  <a:schemeClr val="dk1">
                    <a:alpha val="40000"/>
                  </a:schemeClr>
                </a:outerShdw>
              </a:effectLst>
            </a:endParaRPr>
          </a:p>
        </p:txBody>
      </p:sp>
      <p:sp>
        <p:nvSpPr>
          <p:cNvPr id="48" name="Rectangle 47"/>
          <p:cNvSpPr/>
          <p:nvPr/>
        </p:nvSpPr>
        <p:spPr>
          <a:xfrm>
            <a:off x="6212574" y="27282055"/>
            <a:ext cx="4262642" cy="400110"/>
          </a:xfrm>
          <a:prstGeom prst="rect">
            <a:avLst/>
          </a:prstGeom>
          <a:noFill/>
        </p:spPr>
        <p:txBody>
          <a:bodyPr wrap="none" lIns="91440" tIns="45720" rIns="91440" bIns="45720">
            <a:spAutoFit/>
          </a:bodyPr>
          <a:lstStyle/>
          <a:p>
            <a:pPr algn="ctr"/>
            <a:r>
              <a:rPr lang="en-US" sz="2000" b="1" dirty="0">
                <a:ln w="0"/>
                <a:effectLst>
                  <a:outerShdw blurRad="38100" dist="19050" dir="2700000" algn="tl" rotWithShape="0">
                    <a:schemeClr val="dk1">
                      <a:alpha val="40000"/>
                    </a:schemeClr>
                  </a:outerShdw>
                </a:effectLst>
              </a:rPr>
              <a:t>(L to R) FPGA, Logic Gates, Truth Table </a:t>
            </a:r>
            <a:endParaRPr lang="en-US" sz="2000" b="1" cap="none" spc="0" dirty="0">
              <a:ln w="0"/>
              <a:solidFill>
                <a:schemeClr val="tx1"/>
              </a:solidFill>
              <a:effectLst>
                <a:outerShdw blurRad="38100" dist="19050" dir="2700000" algn="tl" rotWithShape="0">
                  <a:schemeClr val="dk1">
                    <a:alpha val="40000"/>
                  </a:schemeClr>
                </a:outerShdw>
              </a:effectLst>
            </a:endParaRPr>
          </a:p>
        </p:txBody>
      </p:sp>
      <p:sp>
        <p:nvSpPr>
          <p:cNvPr id="49" name="Rectangle 48"/>
          <p:cNvSpPr/>
          <p:nvPr/>
        </p:nvSpPr>
        <p:spPr>
          <a:xfrm>
            <a:off x="3985171" y="23611533"/>
            <a:ext cx="2176819" cy="584775"/>
          </a:xfrm>
          <a:prstGeom prst="rect">
            <a:avLst/>
          </a:prstGeom>
          <a:noFill/>
        </p:spPr>
        <p:txBody>
          <a:bodyPr wrap="square" lIns="91440" tIns="45720" rIns="91440" bIns="45720">
            <a:spAutoFit/>
          </a:bodyPr>
          <a:lstStyle/>
          <a:p>
            <a:pPr algn="ctr"/>
            <a:r>
              <a:rPr lang="en-US" sz="1600" b="1" dirty="0">
                <a:ln w="0"/>
                <a:effectLst>
                  <a:outerShdw blurRad="38100" dist="19050" dir="2700000" algn="tl" rotWithShape="0">
                    <a:schemeClr val="dk1">
                      <a:alpha val="40000"/>
                    </a:schemeClr>
                  </a:outerShdw>
                </a:effectLst>
              </a:rPr>
              <a:t>Microphone Connected </a:t>
            </a:r>
          </a:p>
          <a:p>
            <a:pPr algn="ctr"/>
            <a:r>
              <a:rPr lang="en-US" sz="1600" b="1" dirty="0">
                <a:ln w="0"/>
                <a:effectLst>
                  <a:outerShdw blurRad="38100" dist="19050" dir="2700000" algn="tl" rotWithShape="0">
                    <a:schemeClr val="dk1">
                      <a:alpha val="40000"/>
                    </a:schemeClr>
                  </a:outerShdw>
                </a:effectLst>
              </a:rPr>
              <a:t>to Oscilloscope</a:t>
            </a:r>
            <a:endParaRPr lang="en-US" sz="1600" b="1" cap="none" spc="0" dirty="0">
              <a:ln w="0"/>
              <a:solidFill>
                <a:schemeClr val="tx1"/>
              </a:solidFill>
              <a:effectLst>
                <a:outerShdw blurRad="38100" dist="19050" dir="2700000" algn="tl" rotWithShape="0">
                  <a:schemeClr val="dk1">
                    <a:alpha val="40000"/>
                  </a:schemeClr>
                </a:outerShdw>
              </a:effectLst>
            </a:endParaRPr>
          </a:p>
        </p:txBody>
      </p:sp>
      <p:pic>
        <p:nvPicPr>
          <p:cNvPr id="50" name="Picture 49"/>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1860956" y="20689591"/>
            <a:ext cx="2575252" cy="2408195"/>
          </a:xfrm>
          <a:prstGeom prst="rect">
            <a:avLst/>
          </a:prstGeom>
        </p:spPr>
      </p:pic>
      <p:pic>
        <p:nvPicPr>
          <p:cNvPr id="52" name="Picture 51"/>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957585" y="20642694"/>
            <a:ext cx="2572280" cy="3066030"/>
          </a:xfrm>
          <a:prstGeom prst="rect">
            <a:avLst/>
          </a:prstGeom>
        </p:spPr>
      </p:pic>
      <p:pic>
        <p:nvPicPr>
          <p:cNvPr id="54" name="Picture 53"/>
          <p:cNvPicPr>
            <a:picLocks noChangeAspect="1"/>
          </p:cNvPicPr>
          <p:nvPr/>
        </p:nvPicPr>
        <p:blipFill>
          <a:blip r:embed="rId23"/>
          <a:stretch>
            <a:fillRect/>
          </a:stretch>
        </p:blipFill>
        <p:spPr>
          <a:xfrm>
            <a:off x="5590675" y="29524269"/>
            <a:ext cx="916042" cy="1681502"/>
          </a:xfrm>
          <a:prstGeom prst="rect">
            <a:avLst/>
          </a:prstGeom>
        </p:spPr>
      </p:pic>
      <p:pic>
        <p:nvPicPr>
          <p:cNvPr id="55" name="Picture 54"/>
          <p:cNvPicPr>
            <a:picLocks noChangeAspect="1"/>
          </p:cNvPicPr>
          <p:nvPr/>
        </p:nvPicPr>
        <p:blipFill>
          <a:blip r:embed="rId24"/>
          <a:stretch>
            <a:fillRect/>
          </a:stretch>
        </p:blipFill>
        <p:spPr>
          <a:xfrm>
            <a:off x="7205930" y="29779232"/>
            <a:ext cx="990600" cy="1171575"/>
          </a:xfrm>
          <a:prstGeom prst="rect">
            <a:avLst/>
          </a:prstGeom>
        </p:spPr>
      </p:pic>
      <p:pic>
        <p:nvPicPr>
          <p:cNvPr id="56" name="Picture 55"/>
          <p:cNvPicPr>
            <a:picLocks noChangeAspect="1"/>
          </p:cNvPicPr>
          <p:nvPr/>
        </p:nvPicPr>
        <p:blipFill>
          <a:blip r:embed="rId25"/>
          <a:stretch>
            <a:fillRect/>
          </a:stretch>
        </p:blipFill>
        <p:spPr>
          <a:xfrm>
            <a:off x="8624651" y="29849825"/>
            <a:ext cx="2019874" cy="1518042"/>
          </a:xfrm>
          <a:prstGeom prst="rect">
            <a:avLst/>
          </a:prstGeom>
        </p:spPr>
      </p:pic>
      <p:sp>
        <p:nvSpPr>
          <p:cNvPr id="58" name="Rectangle 57"/>
          <p:cNvSpPr/>
          <p:nvPr/>
        </p:nvSpPr>
        <p:spPr>
          <a:xfrm>
            <a:off x="5247175" y="31311518"/>
            <a:ext cx="5282280" cy="707886"/>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rPr>
              <a:t>(L to R) CodingGround, Java Logo, Android logo, </a:t>
            </a:r>
          </a:p>
          <a:p>
            <a:pPr algn="ctr"/>
            <a:r>
              <a:rPr lang="en-US" sz="2000" b="1" cap="none" spc="0" dirty="0">
                <a:ln w="0"/>
                <a:solidFill>
                  <a:schemeClr val="tx1"/>
                </a:solidFill>
                <a:effectLst>
                  <a:outerShdw blurRad="38100" dist="19050" dir="2700000" algn="tl" rotWithShape="0">
                    <a:schemeClr val="dk1">
                      <a:alpha val="40000"/>
                    </a:schemeClr>
                  </a:outerShdw>
                </a:effectLst>
              </a:rPr>
              <a:t>Scratch logo &amp; Raspberry Pi 3</a:t>
            </a:r>
          </a:p>
        </p:txBody>
      </p:sp>
      <p:sp>
        <p:nvSpPr>
          <p:cNvPr id="57" name="Text Placeholder 36">
            <a:extLst>
              <a:ext uri="{FF2B5EF4-FFF2-40B4-BE49-F238E27FC236}">
                <a16:creationId xmlns:a16="http://schemas.microsoft.com/office/drawing/2014/main" id="{63CFB9C6-18D3-43CF-8858-CB7EC8A36328}"/>
              </a:ext>
            </a:extLst>
          </p:cNvPr>
          <p:cNvSpPr>
            <a:spLocks noGrp="1"/>
          </p:cNvSpPr>
          <p:nvPr>
            <p:ph type="body" sz="quarter" idx="150"/>
          </p:nvPr>
        </p:nvSpPr>
        <p:spPr>
          <a:xfrm>
            <a:off x="5833306" y="3843721"/>
            <a:ext cx="31998968" cy="986632"/>
          </a:xfrm>
        </p:spPr>
        <p:txBody>
          <a:bodyPr>
            <a:noAutofit/>
          </a:bodyPr>
          <a:lstStyle/>
          <a:p>
            <a:r>
              <a:rPr lang="en-US" dirty="0">
                <a:solidFill>
                  <a:schemeClr val="tx1"/>
                </a:solidFill>
              </a:rPr>
              <a:t>Apopka Memorial Middle School, Apopka, Florida</a:t>
            </a:r>
          </a:p>
        </p:txBody>
      </p:sp>
      <p:sp>
        <p:nvSpPr>
          <p:cNvPr id="59" name="Text Placeholder 38">
            <a:extLst>
              <a:ext uri="{FF2B5EF4-FFF2-40B4-BE49-F238E27FC236}">
                <a16:creationId xmlns:a16="http://schemas.microsoft.com/office/drawing/2014/main" id="{1BA2C424-AD0F-49FE-84FF-E08CA0C068A5}"/>
              </a:ext>
            </a:extLst>
          </p:cNvPr>
          <p:cNvSpPr>
            <a:spLocks noGrp="1"/>
          </p:cNvSpPr>
          <p:nvPr>
            <p:ph type="body" sz="quarter" idx="153"/>
          </p:nvPr>
        </p:nvSpPr>
        <p:spPr>
          <a:xfrm>
            <a:off x="5932488" y="465138"/>
            <a:ext cx="31999237" cy="1638300"/>
          </a:xfrm>
        </p:spPr>
        <p:txBody>
          <a:bodyPr>
            <a:noAutofit/>
          </a:bodyPr>
          <a:lstStyle/>
          <a:p>
            <a:pPr>
              <a:spcBef>
                <a:spcPts val="0"/>
              </a:spcBef>
            </a:pPr>
            <a:r>
              <a:rPr lang="en-US" sz="6000" dirty="0">
                <a:solidFill>
                  <a:srgbClr val="FF0000"/>
                </a:solidFill>
                <a:effectLst>
                  <a:outerShdw blurRad="38100" dist="38100" dir="2700000" algn="tl">
                    <a:srgbClr val="000000">
                      <a:alpha val="43137"/>
                    </a:srgbClr>
                  </a:outerShdw>
                </a:effectLst>
              </a:rPr>
              <a:t>The Power of “Why?”</a:t>
            </a:r>
          </a:p>
          <a:p>
            <a:pPr>
              <a:spcBef>
                <a:spcPts val="0"/>
              </a:spcBef>
            </a:pPr>
            <a:r>
              <a:rPr lang="en-US" sz="6000" dirty="0">
                <a:solidFill>
                  <a:srgbClr val="FF0000"/>
                </a:solidFill>
                <a:effectLst>
                  <a:outerShdw blurRad="38100" dist="38100" dir="2700000" algn="tl">
                    <a:srgbClr val="000000">
                      <a:alpha val="43137"/>
                    </a:srgbClr>
                  </a:outerShdw>
                </a:effectLst>
              </a:rPr>
              <a:t> </a:t>
            </a:r>
            <a:r>
              <a:rPr lang="en-US" sz="6000" b="0" dirty="0">
                <a:solidFill>
                  <a:schemeClr val="tx1"/>
                </a:solidFill>
                <a:effectLst>
                  <a:outerShdw blurRad="38100" dist="38100" dir="2700000" algn="tl">
                    <a:srgbClr val="000000">
                      <a:alpha val="43137"/>
                    </a:srgbClr>
                  </a:outerShdw>
                </a:effectLst>
              </a:rPr>
              <a:t>Using Engineering to Demonstrate and Clarify Knowledge of Energy, Thermodynamics, and Electromagnetic Wave Concepts by Constructing a Rube Goldberg Machine</a:t>
            </a:r>
          </a:p>
          <a:p>
            <a:endParaRPr lang="en-US" sz="6000" dirty="0"/>
          </a:p>
        </p:txBody>
      </p:sp>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12769</TotalTime>
  <Words>1072</Words>
  <Application>Microsoft Office PowerPoint</Application>
  <PresentationFormat>Custom</PresentationFormat>
  <Paragraphs>192</Paragraphs>
  <Slides>1</Slides>
  <Notes>1</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1</vt:i4>
      </vt:variant>
    </vt:vector>
  </HeadingPairs>
  <TitlesOfParts>
    <vt:vector size="15" baseType="lpstr">
      <vt:lpstr>Arial</vt:lpstr>
      <vt:lpstr>Calibri</vt:lpstr>
      <vt:lpstr>Calibri Light</vt:lpstr>
      <vt:lpstr>Times New Roman</vt:lpstr>
      <vt:lpstr>Trebuchet MS</vt:lpstr>
      <vt:lpstr>Webdings</vt:lpstr>
      <vt:lpstr>Wingdings 2</vt:lpstr>
      <vt:lpstr>36x48-Template-V2b</vt:lpstr>
      <vt:lpstr>1_Custom Design</vt:lpstr>
      <vt:lpstr>2_Custom Design</vt:lpstr>
      <vt:lpstr>1_Classic 3 Columns</vt:lpstr>
      <vt:lpstr>Custom Design</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Paul Sepulveda</cp:lastModifiedBy>
  <cp:revision>135</cp:revision>
  <dcterms:created xsi:type="dcterms:W3CDTF">2012-02-03T19:11:35Z</dcterms:created>
  <dcterms:modified xsi:type="dcterms:W3CDTF">2019-07-22T20:03:04Z</dcterms:modified>
</cp:coreProperties>
</file>